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2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19"/>
  </p:notesMasterIdLst>
  <p:sldIdLst>
    <p:sldId id="256" r:id="rId2"/>
    <p:sldId id="258" r:id="rId3"/>
    <p:sldId id="260" r:id="rId4"/>
    <p:sldId id="268" r:id="rId5"/>
    <p:sldId id="269" r:id="rId6"/>
    <p:sldId id="267" r:id="rId7"/>
    <p:sldId id="280" r:id="rId8"/>
    <p:sldId id="270" r:id="rId9"/>
    <p:sldId id="271" r:id="rId10"/>
    <p:sldId id="272" r:id="rId11"/>
    <p:sldId id="278" r:id="rId12"/>
    <p:sldId id="273" r:id="rId13"/>
    <p:sldId id="274" r:id="rId14"/>
    <p:sldId id="275" r:id="rId15"/>
    <p:sldId id="276" r:id="rId16"/>
    <p:sldId id="279" r:id="rId17"/>
    <p:sldId id="277" r:id="rId18"/>
  </p:sldIdLst>
  <p:sldSz cx="12192000" cy="6858000"/>
  <p:notesSz cx="6858000" cy="9144000"/>
  <p:defaultTextStyle>
    <a:defPPr>
      <a:defRPr lang="en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2D41"/>
    <a:srgbClr val="121E2D"/>
    <a:srgbClr val="FFBC98"/>
    <a:srgbClr val="494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67"/>
    <p:restoredTop sz="95820"/>
  </p:normalViewPr>
  <p:slideViewPr>
    <p:cSldViewPr snapToGrid="0" snapToObjects="1">
      <p:cViewPr>
        <p:scale>
          <a:sx n="82" d="100"/>
          <a:sy n="82" d="100"/>
        </p:scale>
        <p:origin x="896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1B79D5-5C81-1448-9154-F6E99CF5724C}" type="doc">
      <dgm:prSet loTypeId="urn:microsoft.com/office/officeart/2005/8/layout/vList3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2FA016F-E7FB-5942-B59F-DDD6978E18BB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r>
            <a:rPr lang="en-MX" dirty="0"/>
            <a:t>Relate the above characteristics with the lattitude of the country</a:t>
          </a:r>
        </a:p>
      </dgm:t>
    </dgm:pt>
    <dgm:pt modelId="{D8543B2B-C902-7040-B556-E843D247433C}" type="parTrans" cxnId="{FD62038C-1342-FA4A-968A-D9AA2B281CB5}">
      <dgm:prSet/>
      <dgm:spPr/>
      <dgm:t>
        <a:bodyPr/>
        <a:lstStyle/>
        <a:p>
          <a:endParaRPr lang="en-US"/>
        </a:p>
      </dgm:t>
    </dgm:pt>
    <dgm:pt modelId="{6393AE16-880C-9643-9ED3-276EB5A1865B}" type="sibTrans" cxnId="{FD62038C-1342-FA4A-968A-D9AA2B281CB5}">
      <dgm:prSet/>
      <dgm:spPr/>
      <dgm:t>
        <a:bodyPr/>
        <a:lstStyle/>
        <a:p>
          <a:endParaRPr lang="en-US"/>
        </a:p>
      </dgm:t>
    </dgm:pt>
    <dgm:pt modelId="{3084D34A-703C-BC4C-AD54-C35496CE0E77}">
      <dgm:prSet/>
      <dgm:spPr/>
      <dgm:t>
        <a:bodyPr/>
        <a:lstStyle/>
        <a:p>
          <a:r>
            <a:rPr lang="en-MX" dirty="0"/>
            <a:t>Analyzed songs by valence, energy and danceability </a:t>
          </a:r>
        </a:p>
      </dgm:t>
    </dgm:pt>
    <dgm:pt modelId="{228FEBF3-405F-BC49-A0D5-BCE9966B8C96}" type="parTrans" cxnId="{F9C61198-160C-6E41-A920-2492B1AF85EC}">
      <dgm:prSet/>
      <dgm:spPr/>
      <dgm:t>
        <a:bodyPr/>
        <a:lstStyle/>
        <a:p>
          <a:endParaRPr lang="en-US"/>
        </a:p>
      </dgm:t>
    </dgm:pt>
    <dgm:pt modelId="{57A11371-62DB-304B-B930-2BB94B664743}" type="sibTrans" cxnId="{F9C61198-160C-6E41-A920-2492B1AF85EC}">
      <dgm:prSet/>
      <dgm:spPr/>
      <dgm:t>
        <a:bodyPr/>
        <a:lstStyle/>
        <a:p>
          <a:endParaRPr lang="en-US"/>
        </a:p>
      </dgm:t>
    </dgm:pt>
    <dgm:pt modelId="{0F111F4B-818E-AD4C-9B17-61999874E089}">
      <dgm:prSet/>
      <dgm:spPr/>
      <dgm:t>
        <a:bodyPr/>
        <a:lstStyle/>
        <a:p>
          <a:r>
            <a:rPr lang="en-MX" dirty="0"/>
            <a:t>Segmentation of music by gender.</a:t>
          </a:r>
        </a:p>
      </dgm:t>
    </dgm:pt>
    <dgm:pt modelId="{9ED1DD43-3366-5240-8A67-21A45F5B8D76}" type="parTrans" cxnId="{29CCC0BC-2400-C940-AA6C-9FD45ABD1BA8}">
      <dgm:prSet/>
      <dgm:spPr/>
      <dgm:t>
        <a:bodyPr/>
        <a:lstStyle/>
        <a:p>
          <a:endParaRPr lang="en-US"/>
        </a:p>
      </dgm:t>
    </dgm:pt>
    <dgm:pt modelId="{194CFFDD-2936-0E45-8A58-E1AFB6A99C64}" type="sibTrans" cxnId="{29CCC0BC-2400-C940-AA6C-9FD45ABD1BA8}">
      <dgm:prSet/>
      <dgm:spPr/>
      <dgm:t>
        <a:bodyPr/>
        <a:lstStyle/>
        <a:p>
          <a:endParaRPr lang="en-US"/>
        </a:p>
      </dgm:t>
    </dgm:pt>
    <dgm:pt modelId="{7A514BA8-5CC8-2447-B59B-0787CC2B9D9F}">
      <dgm:prSet/>
      <dgm:spPr/>
      <dgm:t>
        <a:bodyPr/>
        <a:lstStyle/>
        <a:p>
          <a:r>
            <a:rPr lang="en-MX"/>
            <a:t>Evaluated the most popular songs through time</a:t>
          </a:r>
        </a:p>
      </dgm:t>
    </dgm:pt>
    <dgm:pt modelId="{2F61E230-F9DB-EF42-9B82-9FCA2E078B6F}" type="parTrans" cxnId="{8F075696-C99E-7D47-A885-0551761C309A}">
      <dgm:prSet/>
      <dgm:spPr/>
      <dgm:t>
        <a:bodyPr/>
        <a:lstStyle/>
        <a:p>
          <a:endParaRPr lang="en-US"/>
        </a:p>
      </dgm:t>
    </dgm:pt>
    <dgm:pt modelId="{AAE4304F-D887-E446-9E71-5C8C974A3B7C}" type="sibTrans" cxnId="{8F075696-C99E-7D47-A885-0551761C309A}">
      <dgm:prSet/>
      <dgm:spPr/>
      <dgm:t>
        <a:bodyPr/>
        <a:lstStyle/>
        <a:p>
          <a:endParaRPr lang="en-US"/>
        </a:p>
      </dgm:t>
    </dgm:pt>
    <dgm:pt modelId="{851F61FF-77AB-AA49-9398-59599BF1FAA1}">
      <dgm:prSet/>
      <dgm:spPr/>
      <dgm:t>
        <a:bodyPr/>
        <a:lstStyle/>
        <a:p>
          <a:r>
            <a:rPr lang="en-MX" dirty="0"/>
            <a:t>Used Spotify and Billboard datasets.</a:t>
          </a:r>
        </a:p>
      </dgm:t>
    </dgm:pt>
    <dgm:pt modelId="{C072B769-85E6-1D4F-8C3A-EC41F73DC7A0}" type="parTrans" cxnId="{9DAB9AAD-C824-4149-A237-DA7324BE8046}">
      <dgm:prSet/>
      <dgm:spPr/>
      <dgm:t>
        <a:bodyPr/>
        <a:lstStyle/>
        <a:p>
          <a:endParaRPr lang="en-US"/>
        </a:p>
      </dgm:t>
    </dgm:pt>
    <dgm:pt modelId="{6C512C0D-64B7-B44D-8A00-E5B4453B00F4}" type="sibTrans" cxnId="{9DAB9AAD-C824-4149-A237-DA7324BE8046}">
      <dgm:prSet/>
      <dgm:spPr/>
      <dgm:t>
        <a:bodyPr/>
        <a:lstStyle/>
        <a:p>
          <a:endParaRPr lang="en-US"/>
        </a:p>
      </dgm:t>
    </dgm:pt>
    <dgm:pt modelId="{A4BA8185-A007-7D4F-8D41-84B02F523F12}" type="pres">
      <dgm:prSet presAssocID="{B01B79D5-5C81-1448-9154-F6E99CF5724C}" presName="linearFlow" presStyleCnt="0">
        <dgm:presLayoutVars>
          <dgm:dir/>
          <dgm:resizeHandles val="exact"/>
        </dgm:presLayoutVars>
      </dgm:prSet>
      <dgm:spPr/>
    </dgm:pt>
    <dgm:pt modelId="{B430B6F1-C596-7B4A-8321-33EC0B9864ED}" type="pres">
      <dgm:prSet presAssocID="{851F61FF-77AB-AA49-9398-59599BF1FAA1}" presName="composite" presStyleCnt="0"/>
      <dgm:spPr/>
    </dgm:pt>
    <dgm:pt modelId="{6F8C25A0-24D0-CC43-956C-BE9A09951AD7}" type="pres">
      <dgm:prSet presAssocID="{851F61FF-77AB-AA49-9398-59599BF1FAA1}" presName="imgShp" presStyleLbl="fgImgPlace1" presStyleIdx="0" presStyleCnt="5"/>
      <dgm:spPr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</dgm:pt>
    <dgm:pt modelId="{9C5FB435-77F2-BE41-9DDB-C0AECD76F1C0}" type="pres">
      <dgm:prSet presAssocID="{851F61FF-77AB-AA49-9398-59599BF1FAA1}" presName="txShp" presStyleLbl="node1" presStyleIdx="0" presStyleCnt="5">
        <dgm:presLayoutVars>
          <dgm:bulletEnabled val="1"/>
        </dgm:presLayoutVars>
      </dgm:prSet>
      <dgm:spPr/>
    </dgm:pt>
    <dgm:pt modelId="{6F655078-E2D7-1243-BACF-F4DDA5C112FF}" type="pres">
      <dgm:prSet presAssocID="{6C512C0D-64B7-B44D-8A00-E5B4453B00F4}" presName="spacing" presStyleCnt="0"/>
      <dgm:spPr/>
    </dgm:pt>
    <dgm:pt modelId="{84B5158B-DAB4-D740-9DAC-6E8658D34B25}" type="pres">
      <dgm:prSet presAssocID="{7A514BA8-5CC8-2447-B59B-0787CC2B9D9F}" presName="composite" presStyleCnt="0"/>
      <dgm:spPr/>
    </dgm:pt>
    <dgm:pt modelId="{7E79BE62-ACC2-4B40-9989-E224BC6CA9B2}" type="pres">
      <dgm:prSet presAssocID="{7A514BA8-5CC8-2447-B59B-0787CC2B9D9F}" presName="imgShp" presStyleLbl="fgImgPlace1" presStyleIdx="1" presStyleCnt="5"/>
      <dgm:spPr>
        <a:blipFill rotWithShape="1"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</dgm:pt>
    <dgm:pt modelId="{D59434CA-C89C-5D42-96A9-D0A8FC383EB7}" type="pres">
      <dgm:prSet presAssocID="{7A514BA8-5CC8-2447-B59B-0787CC2B9D9F}" presName="txShp" presStyleLbl="node1" presStyleIdx="1" presStyleCnt="5">
        <dgm:presLayoutVars>
          <dgm:bulletEnabled val="1"/>
        </dgm:presLayoutVars>
      </dgm:prSet>
      <dgm:spPr/>
    </dgm:pt>
    <dgm:pt modelId="{2642533C-6E89-A74C-8134-4BC759F8B427}" type="pres">
      <dgm:prSet presAssocID="{AAE4304F-D887-E446-9E71-5C8C974A3B7C}" presName="spacing" presStyleCnt="0"/>
      <dgm:spPr/>
    </dgm:pt>
    <dgm:pt modelId="{F8F9DAA4-6940-8C48-92CE-3C4DD901031C}" type="pres">
      <dgm:prSet presAssocID="{0F111F4B-818E-AD4C-9B17-61999874E089}" presName="composite" presStyleCnt="0"/>
      <dgm:spPr/>
    </dgm:pt>
    <dgm:pt modelId="{18502564-964F-FE4C-A061-64BB41ABAEAA}" type="pres">
      <dgm:prSet presAssocID="{0F111F4B-818E-AD4C-9B17-61999874E089}" presName="imgShp" presStyleLbl="fgImgPlace1" presStyleIdx="2" presStyleCnt="5"/>
      <dgm:spPr>
        <a:blipFill rotWithShape="1"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</dgm:pt>
    <dgm:pt modelId="{54AE12CC-72A7-E941-9239-F578447588F5}" type="pres">
      <dgm:prSet presAssocID="{0F111F4B-818E-AD4C-9B17-61999874E089}" presName="txShp" presStyleLbl="node1" presStyleIdx="2" presStyleCnt="5">
        <dgm:presLayoutVars>
          <dgm:bulletEnabled val="1"/>
        </dgm:presLayoutVars>
      </dgm:prSet>
      <dgm:spPr/>
    </dgm:pt>
    <dgm:pt modelId="{B5C9BE0C-8E2F-404D-8F52-2EFA4FE4B303}" type="pres">
      <dgm:prSet presAssocID="{194CFFDD-2936-0E45-8A58-E1AFB6A99C64}" presName="spacing" presStyleCnt="0"/>
      <dgm:spPr/>
    </dgm:pt>
    <dgm:pt modelId="{96E9B12C-667C-ED4A-BC49-7FC419D2027F}" type="pres">
      <dgm:prSet presAssocID="{3084D34A-703C-BC4C-AD54-C35496CE0E77}" presName="composite" presStyleCnt="0"/>
      <dgm:spPr/>
    </dgm:pt>
    <dgm:pt modelId="{4BE184B7-01A3-1940-A5B8-06B353963D6E}" type="pres">
      <dgm:prSet presAssocID="{3084D34A-703C-BC4C-AD54-C35496CE0E77}" presName="imgShp" presStyleLbl="fgImgPlace1" presStyleIdx="3" presStyleCnt="5"/>
      <dgm:spPr>
        <a:blipFill rotWithShape="1"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</dgm:pt>
    <dgm:pt modelId="{AD4C3D58-8BE3-1A4F-98C3-B79089124970}" type="pres">
      <dgm:prSet presAssocID="{3084D34A-703C-BC4C-AD54-C35496CE0E77}" presName="txShp" presStyleLbl="node1" presStyleIdx="3" presStyleCnt="5">
        <dgm:presLayoutVars>
          <dgm:bulletEnabled val="1"/>
        </dgm:presLayoutVars>
      </dgm:prSet>
      <dgm:spPr/>
    </dgm:pt>
    <dgm:pt modelId="{8F0FA8CD-149F-3E45-A8D0-D4BFEBB5786F}" type="pres">
      <dgm:prSet presAssocID="{57A11371-62DB-304B-B930-2BB94B664743}" presName="spacing" presStyleCnt="0"/>
      <dgm:spPr/>
    </dgm:pt>
    <dgm:pt modelId="{24FBD7D1-6CA7-2649-ACDB-2ADEF0E5A774}" type="pres">
      <dgm:prSet presAssocID="{C2FA016F-E7FB-5942-B59F-DDD6978E18BB}" presName="composite" presStyleCnt="0"/>
      <dgm:spPr/>
    </dgm:pt>
    <dgm:pt modelId="{5237C7E7-381D-874B-B8D9-88C2C736D08B}" type="pres">
      <dgm:prSet presAssocID="{C2FA016F-E7FB-5942-B59F-DDD6978E18BB}" presName="imgShp" presStyleLbl="fgImgPlace1" presStyleIdx="4" presStyleCnt="5"/>
      <dgm:spPr>
        <a:blipFill rotWithShape="1"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</dgm:pt>
    <dgm:pt modelId="{41BE7BAC-2CD6-B64E-8428-6850ECFD5CAF}" type="pres">
      <dgm:prSet presAssocID="{C2FA016F-E7FB-5942-B59F-DDD6978E18BB}" presName="txShp" presStyleLbl="node1" presStyleIdx="4" presStyleCnt="5">
        <dgm:presLayoutVars>
          <dgm:bulletEnabled val="1"/>
        </dgm:presLayoutVars>
      </dgm:prSet>
      <dgm:spPr/>
    </dgm:pt>
  </dgm:ptLst>
  <dgm:cxnLst>
    <dgm:cxn modelId="{F04F7606-8072-AD4C-8015-2A6F4AA3C0EA}" type="presOf" srcId="{C2FA016F-E7FB-5942-B59F-DDD6978E18BB}" destId="{41BE7BAC-2CD6-B64E-8428-6850ECFD5CAF}" srcOrd="0" destOrd="0" presId="urn:microsoft.com/office/officeart/2005/8/layout/vList3"/>
    <dgm:cxn modelId="{575FC379-CFFC-DD4F-BE6B-A67EAB1D799A}" type="presOf" srcId="{7A514BA8-5CC8-2447-B59B-0787CC2B9D9F}" destId="{D59434CA-C89C-5D42-96A9-D0A8FC383EB7}" srcOrd="0" destOrd="0" presId="urn:microsoft.com/office/officeart/2005/8/layout/vList3"/>
    <dgm:cxn modelId="{7AD0108A-5964-D243-BF88-F69A359C74E4}" type="presOf" srcId="{0F111F4B-818E-AD4C-9B17-61999874E089}" destId="{54AE12CC-72A7-E941-9239-F578447588F5}" srcOrd="0" destOrd="0" presId="urn:microsoft.com/office/officeart/2005/8/layout/vList3"/>
    <dgm:cxn modelId="{FD62038C-1342-FA4A-968A-D9AA2B281CB5}" srcId="{B01B79D5-5C81-1448-9154-F6E99CF5724C}" destId="{C2FA016F-E7FB-5942-B59F-DDD6978E18BB}" srcOrd="4" destOrd="0" parTransId="{D8543B2B-C902-7040-B556-E843D247433C}" sibTransId="{6393AE16-880C-9643-9ED3-276EB5A1865B}"/>
    <dgm:cxn modelId="{68FBD98F-0B55-CD4D-98DD-C8CB6AB5A3A7}" type="presOf" srcId="{B01B79D5-5C81-1448-9154-F6E99CF5724C}" destId="{A4BA8185-A007-7D4F-8D41-84B02F523F12}" srcOrd="0" destOrd="0" presId="urn:microsoft.com/office/officeart/2005/8/layout/vList3"/>
    <dgm:cxn modelId="{8F075696-C99E-7D47-A885-0551761C309A}" srcId="{B01B79D5-5C81-1448-9154-F6E99CF5724C}" destId="{7A514BA8-5CC8-2447-B59B-0787CC2B9D9F}" srcOrd="1" destOrd="0" parTransId="{2F61E230-F9DB-EF42-9B82-9FCA2E078B6F}" sibTransId="{AAE4304F-D887-E446-9E71-5C8C974A3B7C}"/>
    <dgm:cxn modelId="{F9C61198-160C-6E41-A920-2492B1AF85EC}" srcId="{B01B79D5-5C81-1448-9154-F6E99CF5724C}" destId="{3084D34A-703C-BC4C-AD54-C35496CE0E77}" srcOrd="3" destOrd="0" parTransId="{228FEBF3-405F-BC49-A0D5-BCE9966B8C96}" sibTransId="{57A11371-62DB-304B-B930-2BB94B664743}"/>
    <dgm:cxn modelId="{9DAB9AAD-C824-4149-A237-DA7324BE8046}" srcId="{B01B79D5-5C81-1448-9154-F6E99CF5724C}" destId="{851F61FF-77AB-AA49-9398-59599BF1FAA1}" srcOrd="0" destOrd="0" parTransId="{C072B769-85E6-1D4F-8C3A-EC41F73DC7A0}" sibTransId="{6C512C0D-64B7-B44D-8A00-E5B4453B00F4}"/>
    <dgm:cxn modelId="{92240BB8-56A0-BF44-8C0D-BE1D726415E6}" type="presOf" srcId="{851F61FF-77AB-AA49-9398-59599BF1FAA1}" destId="{9C5FB435-77F2-BE41-9DDB-C0AECD76F1C0}" srcOrd="0" destOrd="0" presId="urn:microsoft.com/office/officeart/2005/8/layout/vList3"/>
    <dgm:cxn modelId="{29CCC0BC-2400-C940-AA6C-9FD45ABD1BA8}" srcId="{B01B79D5-5C81-1448-9154-F6E99CF5724C}" destId="{0F111F4B-818E-AD4C-9B17-61999874E089}" srcOrd="2" destOrd="0" parTransId="{9ED1DD43-3366-5240-8A67-21A45F5B8D76}" sibTransId="{194CFFDD-2936-0E45-8A58-E1AFB6A99C64}"/>
    <dgm:cxn modelId="{6A8F18FD-2579-6F44-A2B3-359FEFB31CF8}" type="presOf" srcId="{3084D34A-703C-BC4C-AD54-C35496CE0E77}" destId="{AD4C3D58-8BE3-1A4F-98C3-B79089124970}" srcOrd="0" destOrd="0" presId="urn:microsoft.com/office/officeart/2005/8/layout/vList3"/>
    <dgm:cxn modelId="{E9DF0835-D668-0B4B-850C-BB2D79049A52}" type="presParOf" srcId="{A4BA8185-A007-7D4F-8D41-84B02F523F12}" destId="{B430B6F1-C596-7B4A-8321-33EC0B9864ED}" srcOrd="0" destOrd="0" presId="urn:microsoft.com/office/officeart/2005/8/layout/vList3"/>
    <dgm:cxn modelId="{FE8C8F62-15B6-0D48-A153-C688DD2F8160}" type="presParOf" srcId="{B430B6F1-C596-7B4A-8321-33EC0B9864ED}" destId="{6F8C25A0-24D0-CC43-956C-BE9A09951AD7}" srcOrd="0" destOrd="0" presId="urn:microsoft.com/office/officeart/2005/8/layout/vList3"/>
    <dgm:cxn modelId="{6AD39F34-4EDE-8B47-8604-2029BCFA2D95}" type="presParOf" srcId="{B430B6F1-C596-7B4A-8321-33EC0B9864ED}" destId="{9C5FB435-77F2-BE41-9DDB-C0AECD76F1C0}" srcOrd="1" destOrd="0" presId="urn:microsoft.com/office/officeart/2005/8/layout/vList3"/>
    <dgm:cxn modelId="{F0B069F5-94B4-204B-8645-2BF6DFD240A1}" type="presParOf" srcId="{A4BA8185-A007-7D4F-8D41-84B02F523F12}" destId="{6F655078-E2D7-1243-BACF-F4DDA5C112FF}" srcOrd="1" destOrd="0" presId="urn:microsoft.com/office/officeart/2005/8/layout/vList3"/>
    <dgm:cxn modelId="{E6DFB504-C332-F34E-ADEC-55453976AD03}" type="presParOf" srcId="{A4BA8185-A007-7D4F-8D41-84B02F523F12}" destId="{84B5158B-DAB4-D740-9DAC-6E8658D34B25}" srcOrd="2" destOrd="0" presId="urn:microsoft.com/office/officeart/2005/8/layout/vList3"/>
    <dgm:cxn modelId="{420C65C3-1CA3-FF4A-B06B-55BF78A1F847}" type="presParOf" srcId="{84B5158B-DAB4-D740-9DAC-6E8658D34B25}" destId="{7E79BE62-ACC2-4B40-9989-E224BC6CA9B2}" srcOrd="0" destOrd="0" presId="urn:microsoft.com/office/officeart/2005/8/layout/vList3"/>
    <dgm:cxn modelId="{A44451A4-7ADE-9741-A4A2-6B19C0618452}" type="presParOf" srcId="{84B5158B-DAB4-D740-9DAC-6E8658D34B25}" destId="{D59434CA-C89C-5D42-96A9-D0A8FC383EB7}" srcOrd="1" destOrd="0" presId="urn:microsoft.com/office/officeart/2005/8/layout/vList3"/>
    <dgm:cxn modelId="{68B0E326-51C5-224F-8BA2-3A40AEB42C17}" type="presParOf" srcId="{A4BA8185-A007-7D4F-8D41-84B02F523F12}" destId="{2642533C-6E89-A74C-8134-4BC759F8B427}" srcOrd="3" destOrd="0" presId="urn:microsoft.com/office/officeart/2005/8/layout/vList3"/>
    <dgm:cxn modelId="{EF5DFDD0-17BF-0F46-9278-2B7828D6E541}" type="presParOf" srcId="{A4BA8185-A007-7D4F-8D41-84B02F523F12}" destId="{F8F9DAA4-6940-8C48-92CE-3C4DD901031C}" srcOrd="4" destOrd="0" presId="urn:microsoft.com/office/officeart/2005/8/layout/vList3"/>
    <dgm:cxn modelId="{9A038572-19F0-BB47-9ABD-9E56B19AB3B8}" type="presParOf" srcId="{F8F9DAA4-6940-8C48-92CE-3C4DD901031C}" destId="{18502564-964F-FE4C-A061-64BB41ABAEAA}" srcOrd="0" destOrd="0" presId="urn:microsoft.com/office/officeart/2005/8/layout/vList3"/>
    <dgm:cxn modelId="{6D2919DC-BE94-F045-B272-DEC3B187539B}" type="presParOf" srcId="{F8F9DAA4-6940-8C48-92CE-3C4DD901031C}" destId="{54AE12CC-72A7-E941-9239-F578447588F5}" srcOrd="1" destOrd="0" presId="urn:microsoft.com/office/officeart/2005/8/layout/vList3"/>
    <dgm:cxn modelId="{2A81934F-DDFA-7E4C-9E20-D76A462A285C}" type="presParOf" srcId="{A4BA8185-A007-7D4F-8D41-84B02F523F12}" destId="{B5C9BE0C-8E2F-404D-8F52-2EFA4FE4B303}" srcOrd="5" destOrd="0" presId="urn:microsoft.com/office/officeart/2005/8/layout/vList3"/>
    <dgm:cxn modelId="{2EDDE769-5B12-094D-AEA1-8D07133CBC7D}" type="presParOf" srcId="{A4BA8185-A007-7D4F-8D41-84B02F523F12}" destId="{96E9B12C-667C-ED4A-BC49-7FC419D2027F}" srcOrd="6" destOrd="0" presId="urn:microsoft.com/office/officeart/2005/8/layout/vList3"/>
    <dgm:cxn modelId="{C4BC251D-0141-974B-B581-1BE53EE59A13}" type="presParOf" srcId="{96E9B12C-667C-ED4A-BC49-7FC419D2027F}" destId="{4BE184B7-01A3-1940-A5B8-06B353963D6E}" srcOrd="0" destOrd="0" presId="urn:microsoft.com/office/officeart/2005/8/layout/vList3"/>
    <dgm:cxn modelId="{88D531CA-04EC-0E4D-A3AF-2AFF5B808ADE}" type="presParOf" srcId="{96E9B12C-667C-ED4A-BC49-7FC419D2027F}" destId="{AD4C3D58-8BE3-1A4F-98C3-B79089124970}" srcOrd="1" destOrd="0" presId="urn:microsoft.com/office/officeart/2005/8/layout/vList3"/>
    <dgm:cxn modelId="{22F71EEF-8369-8942-BE39-779F4B3246EE}" type="presParOf" srcId="{A4BA8185-A007-7D4F-8D41-84B02F523F12}" destId="{8F0FA8CD-149F-3E45-A8D0-D4BFEBB5786F}" srcOrd="7" destOrd="0" presId="urn:microsoft.com/office/officeart/2005/8/layout/vList3"/>
    <dgm:cxn modelId="{CCAF3A22-B32B-DC40-8A74-5C3F4C0B84AF}" type="presParOf" srcId="{A4BA8185-A007-7D4F-8D41-84B02F523F12}" destId="{24FBD7D1-6CA7-2649-ACDB-2ADEF0E5A774}" srcOrd="8" destOrd="0" presId="urn:microsoft.com/office/officeart/2005/8/layout/vList3"/>
    <dgm:cxn modelId="{DFE06CD8-57D7-E04B-902E-68D5012C3782}" type="presParOf" srcId="{24FBD7D1-6CA7-2649-ACDB-2ADEF0E5A774}" destId="{5237C7E7-381D-874B-B8D9-88C2C736D08B}" srcOrd="0" destOrd="0" presId="urn:microsoft.com/office/officeart/2005/8/layout/vList3"/>
    <dgm:cxn modelId="{17E5143A-6424-EA4E-8161-31A84F7750BE}" type="presParOf" srcId="{24FBD7D1-6CA7-2649-ACDB-2ADEF0E5A774}" destId="{41BE7BAC-2CD6-B64E-8428-6850ECFD5CAF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28569EF-8F56-4094-B889-5C45569521F2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B6EA5E87-5A95-445E-AF85-132B43E496F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u="sng"/>
            <a:t>Valence</a:t>
          </a:r>
          <a:endParaRPr lang="en-US"/>
        </a:p>
      </dgm:t>
    </dgm:pt>
    <dgm:pt modelId="{CD1F593C-B1CB-4E97-B903-4D87BBBB8F3D}" type="parTrans" cxnId="{F7826B22-53EB-4CBA-B547-584C431DB92D}">
      <dgm:prSet/>
      <dgm:spPr/>
      <dgm:t>
        <a:bodyPr/>
        <a:lstStyle/>
        <a:p>
          <a:endParaRPr lang="en-US"/>
        </a:p>
      </dgm:t>
    </dgm:pt>
    <dgm:pt modelId="{86C08A87-7D05-437B-8A10-E78EEBFDFED8}" type="sibTrans" cxnId="{F7826B22-53EB-4CBA-B547-584C431DB92D}">
      <dgm:prSet/>
      <dgm:spPr/>
      <dgm:t>
        <a:bodyPr/>
        <a:lstStyle/>
        <a:p>
          <a:endParaRPr lang="en-US"/>
        </a:p>
      </dgm:t>
    </dgm:pt>
    <dgm:pt modelId="{DC9C13A6-1110-45CA-9E99-3E761909679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 measure from 0.0 to 1.0 describing the musical positiveness conveyed by a track. Tracks with high valence sound more positive while tracks with low valence sound more negative.</a:t>
          </a:r>
        </a:p>
      </dgm:t>
    </dgm:pt>
    <dgm:pt modelId="{91BEDC23-A5FE-4871-9D04-4BC098203602}" type="parTrans" cxnId="{31561B06-EF91-47D7-AF82-992AB30E87A6}">
      <dgm:prSet/>
      <dgm:spPr/>
      <dgm:t>
        <a:bodyPr/>
        <a:lstStyle/>
        <a:p>
          <a:endParaRPr lang="en-US"/>
        </a:p>
      </dgm:t>
    </dgm:pt>
    <dgm:pt modelId="{8396FD1D-6ECC-4108-9662-2A03A263894C}" type="sibTrans" cxnId="{31561B06-EF91-47D7-AF82-992AB30E87A6}">
      <dgm:prSet/>
      <dgm:spPr/>
      <dgm:t>
        <a:bodyPr/>
        <a:lstStyle/>
        <a:p>
          <a:endParaRPr lang="en-US"/>
        </a:p>
      </dgm:t>
    </dgm:pt>
    <dgm:pt modelId="{CB268799-7F0A-44D9-A280-90911D2EB49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u="sng"/>
            <a:t>Energy</a:t>
          </a:r>
          <a:endParaRPr lang="en-US"/>
        </a:p>
      </dgm:t>
    </dgm:pt>
    <dgm:pt modelId="{82ABA370-9108-4DEC-870F-95D7B7499843}" type="parTrans" cxnId="{B53F6DFD-EB50-431D-A03E-620259CF7CED}">
      <dgm:prSet/>
      <dgm:spPr/>
      <dgm:t>
        <a:bodyPr/>
        <a:lstStyle/>
        <a:p>
          <a:endParaRPr lang="en-US"/>
        </a:p>
      </dgm:t>
    </dgm:pt>
    <dgm:pt modelId="{76592F20-9E5B-4F56-A625-7ADF2530D6B1}" type="sibTrans" cxnId="{B53F6DFD-EB50-431D-A03E-620259CF7CED}">
      <dgm:prSet/>
      <dgm:spPr/>
      <dgm:t>
        <a:bodyPr/>
        <a:lstStyle/>
        <a:p>
          <a:endParaRPr lang="en-US"/>
        </a:p>
      </dgm:t>
    </dgm:pt>
    <dgm:pt modelId="{AA643FE8-6FBA-4520-B2F4-F0B2961F324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Is a measure from 0.0 to 1.0 and represents a perceptual measure of intensity and activity. Typically, energetic tracks feel fast, loud, and noisy. </a:t>
          </a:r>
        </a:p>
      </dgm:t>
    </dgm:pt>
    <dgm:pt modelId="{F126ECB9-2CF5-4F20-B592-8C2B3EE27110}" type="parTrans" cxnId="{E9280789-137A-45B0-B62B-F6C1570C3E26}">
      <dgm:prSet/>
      <dgm:spPr/>
      <dgm:t>
        <a:bodyPr/>
        <a:lstStyle/>
        <a:p>
          <a:endParaRPr lang="en-US"/>
        </a:p>
      </dgm:t>
    </dgm:pt>
    <dgm:pt modelId="{DB80DE05-763A-4591-B20A-E1CD737E403D}" type="sibTrans" cxnId="{E9280789-137A-45B0-B62B-F6C1570C3E26}">
      <dgm:prSet/>
      <dgm:spPr/>
      <dgm:t>
        <a:bodyPr/>
        <a:lstStyle/>
        <a:p>
          <a:endParaRPr lang="en-US"/>
        </a:p>
      </dgm:t>
    </dgm:pt>
    <dgm:pt modelId="{01EB6D15-F6F3-4233-924A-793DC89204A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u="sng"/>
            <a:t>Danceability</a:t>
          </a:r>
          <a:endParaRPr lang="en-US"/>
        </a:p>
      </dgm:t>
    </dgm:pt>
    <dgm:pt modelId="{47A30B47-F697-44DD-BC9D-74CC96824283}" type="parTrans" cxnId="{8A850DBA-A998-4B58-B188-E54514D5B99E}">
      <dgm:prSet/>
      <dgm:spPr/>
      <dgm:t>
        <a:bodyPr/>
        <a:lstStyle/>
        <a:p>
          <a:endParaRPr lang="en-US"/>
        </a:p>
      </dgm:t>
    </dgm:pt>
    <dgm:pt modelId="{977D2800-236C-445A-90AA-ACF34ACB0863}" type="sibTrans" cxnId="{8A850DBA-A998-4B58-B188-E54514D5B99E}">
      <dgm:prSet/>
      <dgm:spPr/>
      <dgm:t>
        <a:bodyPr/>
        <a:lstStyle/>
        <a:p>
          <a:endParaRPr lang="en-US"/>
        </a:p>
      </dgm:t>
    </dgm:pt>
    <dgm:pt modelId="{2BD974D8-4036-4AD0-9972-78518D950C4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Describes how suitable a track is for dancing based on a combination of musical elements. A value of 0.0 is least danceable and 1.0 is most danceable. </a:t>
          </a:r>
        </a:p>
      </dgm:t>
    </dgm:pt>
    <dgm:pt modelId="{313FBE38-A1EE-4AF6-AF1B-58A365A131AD}" type="parTrans" cxnId="{B9C51E25-6A21-4930-9BB8-B7C5298F8D1A}">
      <dgm:prSet/>
      <dgm:spPr/>
      <dgm:t>
        <a:bodyPr/>
        <a:lstStyle/>
        <a:p>
          <a:endParaRPr lang="en-US"/>
        </a:p>
      </dgm:t>
    </dgm:pt>
    <dgm:pt modelId="{E09C1E09-A902-47BB-9217-FBB0F4E22B6E}" type="sibTrans" cxnId="{B9C51E25-6A21-4930-9BB8-B7C5298F8D1A}">
      <dgm:prSet/>
      <dgm:spPr/>
      <dgm:t>
        <a:bodyPr/>
        <a:lstStyle/>
        <a:p>
          <a:endParaRPr lang="en-US"/>
        </a:p>
      </dgm:t>
    </dgm:pt>
    <dgm:pt modelId="{EF95AEC0-24BA-4D04-9B8F-855547ADADB6}" type="pres">
      <dgm:prSet presAssocID="{028569EF-8F56-4094-B889-5C45569521F2}" presName="root" presStyleCnt="0">
        <dgm:presLayoutVars>
          <dgm:dir/>
          <dgm:resizeHandles val="exact"/>
        </dgm:presLayoutVars>
      </dgm:prSet>
      <dgm:spPr/>
    </dgm:pt>
    <dgm:pt modelId="{39F35F12-69AE-4FF5-948B-29CC8D605735}" type="pres">
      <dgm:prSet presAssocID="{B6EA5E87-5A95-445E-AF85-132B43E496F0}" presName="compNode" presStyleCnt="0"/>
      <dgm:spPr/>
    </dgm:pt>
    <dgm:pt modelId="{C6DD5F2A-E7A1-40EB-8F64-403E396EEAC6}" type="pres">
      <dgm:prSet presAssocID="{B6EA5E87-5A95-445E-AF85-132B43E496F0}" presName="iconRect" presStyleLbl="node1" presStyleIdx="0" presStyleCnt="3" custScaleX="125630" custScaleY="124121" custLinFactNeighborY="-3102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000" b="-1000"/>
          </a:stretch>
        </a:blipFill>
        <a:ln>
          <a:noFill/>
        </a:ln>
        <a:effectLst>
          <a:outerShdw blurRad="50800" dist="50800" dir="5400000" algn="ctr" rotWithShape="0">
            <a:schemeClr val="tx1">
              <a:lumMod val="95000"/>
            </a:schemeClr>
          </a:outerShdw>
        </a:effectLst>
      </dgm:spPr>
      <dgm:extLst>
        <a:ext uri="{E40237B7-FDA0-4F09-8148-C483321AD2D9}">
          <dgm14:cNvPr xmlns:dgm14="http://schemas.microsoft.com/office/drawing/2010/diagram" id="0" name="" descr="Brainstorm"/>
        </a:ext>
      </dgm:extLst>
    </dgm:pt>
    <dgm:pt modelId="{80AAE974-89FC-4E14-A76E-9841ED53F31B}" type="pres">
      <dgm:prSet presAssocID="{B6EA5E87-5A95-445E-AF85-132B43E496F0}" presName="iconSpace" presStyleCnt="0"/>
      <dgm:spPr/>
    </dgm:pt>
    <dgm:pt modelId="{3041D1B5-40BD-4EB4-83D0-55ED579F8E04}" type="pres">
      <dgm:prSet presAssocID="{B6EA5E87-5A95-445E-AF85-132B43E496F0}" presName="parTx" presStyleLbl="revTx" presStyleIdx="0" presStyleCnt="6">
        <dgm:presLayoutVars>
          <dgm:chMax val="0"/>
          <dgm:chPref val="0"/>
        </dgm:presLayoutVars>
      </dgm:prSet>
      <dgm:spPr/>
    </dgm:pt>
    <dgm:pt modelId="{2F1D935F-F601-4D7B-B877-DC9E7A1CCF48}" type="pres">
      <dgm:prSet presAssocID="{B6EA5E87-5A95-445E-AF85-132B43E496F0}" presName="txSpace" presStyleCnt="0"/>
      <dgm:spPr/>
    </dgm:pt>
    <dgm:pt modelId="{7E7CAC83-BDF3-488A-B4F0-68C14C387D93}" type="pres">
      <dgm:prSet presAssocID="{B6EA5E87-5A95-445E-AF85-132B43E496F0}" presName="desTx" presStyleLbl="revTx" presStyleIdx="1" presStyleCnt="6">
        <dgm:presLayoutVars/>
      </dgm:prSet>
      <dgm:spPr/>
    </dgm:pt>
    <dgm:pt modelId="{7F9B8328-0698-4AAE-8266-FDF6D7F545BE}" type="pres">
      <dgm:prSet presAssocID="{86C08A87-7D05-437B-8A10-E78EEBFDFED8}" presName="sibTrans" presStyleCnt="0"/>
      <dgm:spPr/>
    </dgm:pt>
    <dgm:pt modelId="{CF694203-ACED-434F-A1B5-27689CFB0BEF}" type="pres">
      <dgm:prSet presAssocID="{CB268799-7F0A-44D9-A280-90911D2EB49D}" presName="compNode" presStyleCnt="0"/>
      <dgm:spPr/>
    </dgm:pt>
    <dgm:pt modelId="{B2CBAE89-4781-4E7C-AAA9-78DDEC6C27A5}" type="pres">
      <dgm:prSet presAssocID="{CB268799-7F0A-44D9-A280-90911D2EB49D}" presName="iconRect" presStyleLbl="node1" presStyleIdx="1" presStyleCnt="3" custScaleX="125630" custScaleY="124121" custLinFactNeighborY="-3102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000" b="-1000"/>
          </a:stretch>
        </a:blipFill>
        <a:ln>
          <a:noFill/>
        </a:ln>
        <a:effectLst>
          <a:outerShdw blurRad="50800" dist="50800" dir="5400000" algn="ctr" rotWithShape="0">
            <a:schemeClr val="tx1">
              <a:lumMod val="95000"/>
            </a:schemeClr>
          </a:outerShdw>
        </a:effectLst>
      </dgm:spPr>
      <dgm:extLst>
        <a:ext uri="{E40237B7-FDA0-4F09-8148-C483321AD2D9}">
          <dgm14:cNvPr xmlns:dgm14="http://schemas.microsoft.com/office/drawing/2010/diagram" id="0" name="" descr="Battery charging"/>
        </a:ext>
      </dgm:extLst>
    </dgm:pt>
    <dgm:pt modelId="{4D89FA60-DE73-4FD7-8991-9D77F2449C2E}" type="pres">
      <dgm:prSet presAssocID="{CB268799-7F0A-44D9-A280-90911D2EB49D}" presName="iconSpace" presStyleCnt="0"/>
      <dgm:spPr/>
    </dgm:pt>
    <dgm:pt modelId="{52CDF24A-EF02-4132-9072-E0CCA571D2D7}" type="pres">
      <dgm:prSet presAssocID="{CB268799-7F0A-44D9-A280-90911D2EB49D}" presName="parTx" presStyleLbl="revTx" presStyleIdx="2" presStyleCnt="6">
        <dgm:presLayoutVars>
          <dgm:chMax val="0"/>
          <dgm:chPref val="0"/>
        </dgm:presLayoutVars>
      </dgm:prSet>
      <dgm:spPr/>
    </dgm:pt>
    <dgm:pt modelId="{656EA70A-FCFA-4DBA-813A-9896AB6E48D4}" type="pres">
      <dgm:prSet presAssocID="{CB268799-7F0A-44D9-A280-90911D2EB49D}" presName="txSpace" presStyleCnt="0"/>
      <dgm:spPr/>
    </dgm:pt>
    <dgm:pt modelId="{D6FF93CD-6729-4ECA-AE00-DA91903E0136}" type="pres">
      <dgm:prSet presAssocID="{CB268799-7F0A-44D9-A280-90911D2EB49D}" presName="desTx" presStyleLbl="revTx" presStyleIdx="3" presStyleCnt="6">
        <dgm:presLayoutVars/>
      </dgm:prSet>
      <dgm:spPr/>
    </dgm:pt>
    <dgm:pt modelId="{DF8D3C75-B232-42E9-9994-B6C3A10E8101}" type="pres">
      <dgm:prSet presAssocID="{76592F20-9E5B-4F56-A625-7ADF2530D6B1}" presName="sibTrans" presStyleCnt="0"/>
      <dgm:spPr/>
    </dgm:pt>
    <dgm:pt modelId="{97989D39-A4D0-4029-80CA-D2AA0B82DA4A}" type="pres">
      <dgm:prSet presAssocID="{01EB6D15-F6F3-4233-924A-793DC89204A3}" presName="compNode" presStyleCnt="0"/>
      <dgm:spPr/>
    </dgm:pt>
    <dgm:pt modelId="{5B411F47-F81F-49F9-9EC5-ED0F917B9C80}" type="pres">
      <dgm:prSet presAssocID="{01EB6D15-F6F3-4233-924A-793DC89204A3}" presName="iconRect" presStyleLbl="node1" presStyleIdx="2" presStyleCnt="3" custScaleX="125630" custScaleY="124121" custLinFactNeighborY="-33240"/>
      <dgm:spPr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tile tx="0" ty="0" sx="100000" sy="100000" flip="none" algn="tl"/>
        </a:blipFill>
        <a:ln>
          <a:noFill/>
        </a:ln>
        <a:effectLst>
          <a:outerShdw blurRad="50800" dist="50800" dir="5400000" algn="ctr" rotWithShape="0">
            <a:schemeClr val="tx1">
              <a:lumMod val="95000"/>
            </a:schemeClr>
          </a:outerShdw>
        </a:effectLst>
      </dgm:spPr>
      <dgm:extLst>
        <a:ext uri="{E40237B7-FDA0-4F09-8148-C483321AD2D9}">
          <dgm14:cNvPr xmlns:dgm14="http://schemas.microsoft.com/office/drawing/2010/diagram" id="0" name="" descr="Dance"/>
        </a:ext>
      </dgm:extLst>
    </dgm:pt>
    <dgm:pt modelId="{9A414F22-7009-4A15-BA62-F729D47736CE}" type="pres">
      <dgm:prSet presAssocID="{01EB6D15-F6F3-4233-924A-793DC89204A3}" presName="iconSpace" presStyleCnt="0"/>
      <dgm:spPr/>
    </dgm:pt>
    <dgm:pt modelId="{4E4CA30A-CDC1-40E7-89A3-14DE1BF4A36A}" type="pres">
      <dgm:prSet presAssocID="{01EB6D15-F6F3-4233-924A-793DC89204A3}" presName="parTx" presStyleLbl="revTx" presStyleIdx="4" presStyleCnt="6">
        <dgm:presLayoutVars>
          <dgm:chMax val="0"/>
          <dgm:chPref val="0"/>
        </dgm:presLayoutVars>
      </dgm:prSet>
      <dgm:spPr/>
    </dgm:pt>
    <dgm:pt modelId="{07BF74D2-1B42-4B55-8B82-A32D0CA9936C}" type="pres">
      <dgm:prSet presAssocID="{01EB6D15-F6F3-4233-924A-793DC89204A3}" presName="txSpace" presStyleCnt="0"/>
      <dgm:spPr/>
    </dgm:pt>
    <dgm:pt modelId="{BAF171EC-6B9C-4811-A1A8-289C90214949}" type="pres">
      <dgm:prSet presAssocID="{01EB6D15-F6F3-4233-924A-793DC89204A3}" presName="desTx" presStyleLbl="revTx" presStyleIdx="5" presStyleCnt="6">
        <dgm:presLayoutVars/>
      </dgm:prSet>
      <dgm:spPr/>
    </dgm:pt>
  </dgm:ptLst>
  <dgm:cxnLst>
    <dgm:cxn modelId="{31561B06-EF91-47D7-AF82-992AB30E87A6}" srcId="{B6EA5E87-5A95-445E-AF85-132B43E496F0}" destId="{DC9C13A6-1110-45CA-9E99-3E7619096797}" srcOrd="0" destOrd="0" parTransId="{91BEDC23-A5FE-4871-9D04-4BC098203602}" sibTransId="{8396FD1D-6ECC-4108-9662-2A03A263894C}"/>
    <dgm:cxn modelId="{F299441C-0EAA-8D43-880D-5D0975E34CB1}" type="presOf" srcId="{AA643FE8-6FBA-4520-B2F4-F0B2961F3241}" destId="{D6FF93CD-6729-4ECA-AE00-DA91903E0136}" srcOrd="0" destOrd="0" presId="urn:microsoft.com/office/officeart/2018/5/layout/CenteredIconLabelDescriptionList"/>
    <dgm:cxn modelId="{F7826B22-53EB-4CBA-B547-584C431DB92D}" srcId="{028569EF-8F56-4094-B889-5C45569521F2}" destId="{B6EA5E87-5A95-445E-AF85-132B43E496F0}" srcOrd="0" destOrd="0" parTransId="{CD1F593C-B1CB-4E97-B903-4D87BBBB8F3D}" sibTransId="{86C08A87-7D05-437B-8A10-E78EEBFDFED8}"/>
    <dgm:cxn modelId="{B9C51E25-6A21-4930-9BB8-B7C5298F8D1A}" srcId="{01EB6D15-F6F3-4233-924A-793DC89204A3}" destId="{2BD974D8-4036-4AD0-9972-78518D950C4B}" srcOrd="0" destOrd="0" parTransId="{313FBE38-A1EE-4AF6-AF1B-58A365A131AD}" sibTransId="{E09C1E09-A902-47BB-9217-FBB0F4E22B6E}"/>
    <dgm:cxn modelId="{4576AA44-7E6D-7A44-81DD-BA131CA32C95}" type="presOf" srcId="{DC9C13A6-1110-45CA-9E99-3E7619096797}" destId="{7E7CAC83-BDF3-488A-B4F0-68C14C387D93}" srcOrd="0" destOrd="0" presId="urn:microsoft.com/office/officeart/2018/5/layout/CenteredIconLabelDescriptionList"/>
    <dgm:cxn modelId="{5EE2D264-0CE1-F043-8AE8-402B848A9FE7}" type="presOf" srcId="{01EB6D15-F6F3-4233-924A-793DC89204A3}" destId="{4E4CA30A-CDC1-40E7-89A3-14DE1BF4A36A}" srcOrd="0" destOrd="0" presId="urn:microsoft.com/office/officeart/2018/5/layout/CenteredIconLabelDescriptionList"/>
    <dgm:cxn modelId="{5DF9CE68-1F79-024B-97B8-155AE892AAD5}" type="presOf" srcId="{B6EA5E87-5A95-445E-AF85-132B43E496F0}" destId="{3041D1B5-40BD-4EB4-83D0-55ED579F8E04}" srcOrd="0" destOrd="0" presId="urn:microsoft.com/office/officeart/2018/5/layout/CenteredIconLabelDescriptionList"/>
    <dgm:cxn modelId="{085B9E7B-CE1F-604F-B2A2-2FDA046226AF}" type="presOf" srcId="{CB268799-7F0A-44D9-A280-90911D2EB49D}" destId="{52CDF24A-EF02-4132-9072-E0CCA571D2D7}" srcOrd="0" destOrd="0" presId="urn:microsoft.com/office/officeart/2018/5/layout/CenteredIconLabelDescriptionList"/>
    <dgm:cxn modelId="{BE09F187-9E7B-0341-BFB0-BCC80BD4091D}" type="presOf" srcId="{2BD974D8-4036-4AD0-9972-78518D950C4B}" destId="{BAF171EC-6B9C-4811-A1A8-289C90214949}" srcOrd="0" destOrd="0" presId="urn:microsoft.com/office/officeart/2018/5/layout/CenteredIconLabelDescriptionList"/>
    <dgm:cxn modelId="{E9280789-137A-45B0-B62B-F6C1570C3E26}" srcId="{CB268799-7F0A-44D9-A280-90911D2EB49D}" destId="{AA643FE8-6FBA-4520-B2F4-F0B2961F3241}" srcOrd="0" destOrd="0" parTransId="{F126ECB9-2CF5-4F20-B592-8C2B3EE27110}" sibTransId="{DB80DE05-763A-4591-B20A-E1CD737E403D}"/>
    <dgm:cxn modelId="{8A850DBA-A998-4B58-B188-E54514D5B99E}" srcId="{028569EF-8F56-4094-B889-5C45569521F2}" destId="{01EB6D15-F6F3-4233-924A-793DC89204A3}" srcOrd="2" destOrd="0" parTransId="{47A30B47-F697-44DD-BC9D-74CC96824283}" sibTransId="{977D2800-236C-445A-90AA-ACF34ACB0863}"/>
    <dgm:cxn modelId="{477149DE-8E4F-CE4B-98EE-01724A02BAAA}" type="presOf" srcId="{028569EF-8F56-4094-B889-5C45569521F2}" destId="{EF95AEC0-24BA-4D04-9B8F-855547ADADB6}" srcOrd="0" destOrd="0" presId="urn:microsoft.com/office/officeart/2018/5/layout/CenteredIconLabelDescriptionList"/>
    <dgm:cxn modelId="{B53F6DFD-EB50-431D-A03E-620259CF7CED}" srcId="{028569EF-8F56-4094-B889-5C45569521F2}" destId="{CB268799-7F0A-44D9-A280-90911D2EB49D}" srcOrd="1" destOrd="0" parTransId="{82ABA370-9108-4DEC-870F-95D7B7499843}" sibTransId="{76592F20-9E5B-4F56-A625-7ADF2530D6B1}"/>
    <dgm:cxn modelId="{A3534EDF-DBCA-0143-863C-C50E9DCADF62}" type="presParOf" srcId="{EF95AEC0-24BA-4D04-9B8F-855547ADADB6}" destId="{39F35F12-69AE-4FF5-948B-29CC8D605735}" srcOrd="0" destOrd="0" presId="urn:microsoft.com/office/officeart/2018/5/layout/CenteredIconLabelDescriptionList"/>
    <dgm:cxn modelId="{2FDB73AF-9145-1947-9531-FB651D42074F}" type="presParOf" srcId="{39F35F12-69AE-4FF5-948B-29CC8D605735}" destId="{C6DD5F2A-E7A1-40EB-8F64-403E396EEAC6}" srcOrd="0" destOrd="0" presId="urn:microsoft.com/office/officeart/2018/5/layout/CenteredIconLabelDescriptionList"/>
    <dgm:cxn modelId="{7D9B0081-8AC3-2441-9327-240A66D2BBDF}" type="presParOf" srcId="{39F35F12-69AE-4FF5-948B-29CC8D605735}" destId="{80AAE974-89FC-4E14-A76E-9841ED53F31B}" srcOrd="1" destOrd="0" presId="urn:microsoft.com/office/officeart/2018/5/layout/CenteredIconLabelDescriptionList"/>
    <dgm:cxn modelId="{3F90CD36-BA69-B346-B4A1-B3E879951928}" type="presParOf" srcId="{39F35F12-69AE-4FF5-948B-29CC8D605735}" destId="{3041D1B5-40BD-4EB4-83D0-55ED579F8E04}" srcOrd="2" destOrd="0" presId="urn:microsoft.com/office/officeart/2018/5/layout/CenteredIconLabelDescriptionList"/>
    <dgm:cxn modelId="{9765CD0B-4813-1247-9163-19C15106019B}" type="presParOf" srcId="{39F35F12-69AE-4FF5-948B-29CC8D605735}" destId="{2F1D935F-F601-4D7B-B877-DC9E7A1CCF48}" srcOrd="3" destOrd="0" presId="urn:microsoft.com/office/officeart/2018/5/layout/CenteredIconLabelDescriptionList"/>
    <dgm:cxn modelId="{A81648CA-335C-A446-A42D-DC6C12DA8786}" type="presParOf" srcId="{39F35F12-69AE-4FF5-948B-29CC8D605735}" destId="{7E7CAC83-BDF3-488A-B4F0-68C14C387D93}" srcOrd="4" destOrd="0" presId="urn:microsoft.com/office/officeart/2018/5/layout/CenteredIconLabelDescriptionList"/>
    <dgm:cxn modelId="{22D0F593-B115-1042-BED5-BD2717735CDD}" type="presParOf" srcId="{EF95AEC0-24BA-4D04-9B8F-855547ADADB6}" destId="{7F9B8328-0698-4AAE-8266-FDF6D7F545BE}" srcOrd="1" destOrd="0" presId="urn:microsoft.com/office/officeart/2018/5/layout/CenteredIconLabelDescriptionList"/>
    <dgm:cxn modelId="{9A584D5E-C772-F94D-9429-6AEB1CF07087}" type="presParOf" srcId="{EF95AEC0-24BA-4D04-9B8F-855547ADADB6}" destId="{CF694203-ACED-434F-A1B5-27689CFB0BEF}" srcOrd="2" destOrd="0" presId="urn:microsoft.com/office/officeart/2018/5/layout/CenteredIconLabelDescriptionList"/>
    <dgm:cxn modelId="{DED7D8DB-6FBD-6546-BA57-CBD59736F6C8}" type="presParOf" srcId="{CF694203-ACED-434F-A1B5-27689CFB0BEF}" destId="{B2CBAE89-4781-4E7C-AAA9-78DDEC6C27A5}" srcOrd="0" destOrd="0" presId="urn:microsoft.com/office/officeart/2018/5/layout/CenteredIconLabelDescriptionList"/>
    <dgm:cxn modelId="{9CA6B41A-C4AA-D748-A4E7-A4E444D67285}" type="presParOf" srcId="{CF694203-ACED-434F-A1B5-27689CFB0BEF}" destId="{4D89FA60-DE73-4FD7-8991-9D77F2449C2E}" srcOrd="1" destOrd="0" presId="urn:microsoft.com/office/officeart/2018/5/layout/CenteredIconLabelDescriptionList"/>
    <dgm:cxn modelId="{A740B894-0E08-A94C-BCDE-707A5CA96430}" type="presParOf" srcId="{CF694203-ACED-434F-A1B5-27689CFB0BEF}" destId="{52CDF24A-EF02-4132-9072-E0CCA571D2D7}" srcOrd="2" destOrd="0" presId="urn:microsoft.com/office/officeart/2018/5/layout/CenteredIconLabelDescriptionList"/>
    <dgm:cxn modelId="{6C7691EA-F621-E84A-912F-F2AE4BF42325}" type="presParOf" srcId="{CF694203-ACED-434F-A1B5-27689CFB0BEF}" destId="{656EA70A-FCFA-4DBA-813A-9896AB6E48D4}" srcOrd="3" destOrd="0" presId="urn:microsoft.com/office/officeart/2018/5/layout/CenteredIconLabelDescriptionList"/>
    <dgm:cxn modelId="{9FC0E75C-86C3-E246-A81C-BA40C8B7212A}" type="presParOf" srcId="{CF694203-ACED-434F-A1B5-27689CFB0BEF}" destId="{D6FF93CD-6729-4ECA-AE00-DA91903E0136}" srcOrd="4" destOrd="0" presId="urn:microsoft.com/office/officeart/2018/5/layout/CenteredIconLabelDescriptionList"/>
    <dgm:cxn modelId="{3257D3F4-ACB3-D043-B20A-5799E7C510A2}" type="presParOf" srcId="{EF95AEC0-24BA-4D04-9B8F-855547ADADB6}" destId="{DF8D3C75-B232-42E9-9994-B6C3A10E8101}" srcOrd="3" destOrd="0" presId="urn:microsoft.com/office/officeart/2018/5/layout/CenteredIconLabelDescriptionList"/>
    <dgm:cxn modelId="{E16EA9AB-25B9-3340-8675-BD6D434A8B98}" type="presParOf" srcId="{EF95AEC0-24BA-4D04-9B8F-855547ADADB6}" destId="{97989D39-A4D0-4029-80CA-D2AA0B82DA4A}" srcOrd="4" destOrd="0" presId="urn:microsoft.com/office/officeart/2018/5/layout/CenteredIconLabelDescriptionList"/>
    <dgm:cxn modelId="{F6E6FE22-0221-0241-9D38-3007A085D48E}" type="presParOf" srcId="{97989D39-A4D0-4029-80CA-D2AA0B82DA4A}" destId="{5B411F47-F81F-49F9-9EC5-ED0F917B9C80}" srcOrd="0" destOrd="0" presId="urn:microsoft.com/office/officeart/2018/5/layout/CenteredIconLabelDescriptionList"/>
    <dgm:cxn modelId="{444B1095-2540-6C47-81D7-72E2FC421C89}" type="presParOf" srcId="{97989D39-A4D0-4029-80CA-D2AA0B82DA4A}" destId="{9A414F22-7009-4A15-BA62-F729D47736CE}" srcOrd="1" destOrd="0" presId="urn:microsoft.com/office/officeart/2018/5/layout/CenteredIconLabelDescriptionList"/>
    <dgm:cxn modelId="{2E90312D-8171-4844-AD03-D0B6322C11B5}" type="presParOf" srcId="{97989D39-A4D0-4029-80CA-D2AA0B82DA4A}" destId="{4E4CA30A-CDC1-40E7-89A3-14DE1BF4A36A}" srcOrd="2" destOrd="0" presId="urn:microsoft.com/office/officeart/2018/5/layout/CenteredIconLabelDescriptionList"/>
    <dgm:cxn modelId="{F2426683-1A45-654E-9395-3C18FE3D3E44}" type="presParOf" srcId="{97989D39-A4D0-4029-80CA-D2AA0B82DA4A}" destId="{07BF74D2-1B42-4B55-8B82-A32D0CA9936C}" srcOrd="3" destOrd="0" presId="urn:microsoft.com/office/officeart/2018/5/layout/CenteredIconLabelDescriptionList"/>
    <dgm:cxn modelId="{142E3F4A-9E12-0742-AFDF-BE9CB4DCC07D}" type="presParOf" srcId="{97989D39-A4D0-4029-80CA-D2AA0B82DA4A}" destId="{BAF171EC-6B9C-4811-A1A8-289C90214949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5FB435-77F2-BE41-9DDB-C0AECD76F1C0}">
      <dsp:nvSpPr>
        <dsp:cNvPr id="0" name=""/>
        <dsp:cNvSpPr/>
      </dsp:nvSpPr>
      <dsp:spPr>
        <a:xfrm rot="10800000">
          <a:off x="1835957" y="1548"/>
          <a:ext cx="6764845" cy="528121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887" tIns="64770" rIns="120904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X" sz="1700" kern="1200" dirty="0"/>
            <a:t>Used Spotify and Billboard datasets.</a:t>
          </a:r>
        </a:p>
      </dsp:txBody>
      <dsp:txXfrm rot="10800000">
        <a:off x="1967987" y="1548"/>
        <a:ext cx="6632815" cy="528121"/>
      </dsp:txXfrm>
    </dsp:sp>
    <dsp:sp modelId="{6F8C25A0-24D0-CC43-956C-BE9A09951AD7}">
      <dsp:nvSpPr>
        <dsp:cNvPr id="0" name=""/>
        <dsp:cNvSpPr/>
      </dsp:nvSpPr>
      <dsp:spPr>
        <a:xfrm>
          <a:off x="1571896" y="1548"/>
          <a:ext cx="528121" cy="528121"/>
        </a:xfrm>
        <a:prstGeom prst="ellipse">
          <a:avLst/>
        </a:prstGeom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9434CA-C89C-5D42-96A9-D0A8FC383EB7}">
      <dsp:nvSpPr>
        <dsp:cNvPr id="0" name=""/>
        <dsp:cNvSpPr/>
      </dsp:nvSpPr>
      <dsp:spPr>
        <a:xfrm rot="10800000">
          <a:off x="1835957" y="661700"/>
          <a:ext cx="6764845" cy="528121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887" tIns="64770" rIns="120904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X" sz="1700" kern="1200"/>
            <a:t>Evaluated the most popular songs through time</a:t>
          </a:r>
        </a:p>
      </dsp:txBody>
      <dsp:txXfrm rot="10800000">
        <a:off x="1967987" y="661700"/>
        <a:ext cx="6632815" cy="528121"/>
      </dsp:txXfrm>
    </dsp:sp>
    <dsp:sp modelId="{7E79BE62-ACC2-4B40-9989-E224BC6CA9B2}">
      <dsp:nvSpPr>
        <dsp:cNvPr id="0" name=""/>
        <dsp:cNvSpPr/>
      </dsp:nvSpPr>
      <dsp:spPr>
        <a:xfrm>
          <a:off x="1571896" y="661700"/>
          <a:ext cx="528121" cy="528121"/>
        </a:xfrm>
        <a:prstGeom prst="ellipse">
          <a:avLst/>
        </a:prstGeom>
        <a:blipFill rotWithShape="1"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AE12CC-72A7-E941-9239-F578447588F5}">
      <dsp:nvSpPr>
        <dsp:cNvPr id="0" name=""/>
        <dsp:cNvSpPr/>
      </dsp:nvSpPr>
      <dsp:spPr>
        <a:xfrm rot="10800000">
          <a:off x="1835957" y="1321851"/>
          <a:ext cx="6764845" cy="528121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887" tIns="64770" rIns="120904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X" sz="1700" kern="1200" dirty="0"/>
            <a:t>Segmentation of music by gender.</a:t>
          </a:r>
        </a:p>
      </dsp:txBody>
      <dsp:txXfrm rot="10800000">
        <a:off x="1967987" y="1321851"/>
        <a:ext cx="6632815" cy="528121"/>
      </dsp:txXfrm>
    </dsp:sp>
    <dsp:sp modelId="{18502564-964F-FE4C-A061-64BB41ABAEAA}">
      <dsp:nvSpPr>
        <dsp:cNvPr id="0" name=""/>
        <dsp:cNvSpPr/>
      </dsp:nvSpPr>
      <dsp:spPr>
        <a:xfrm>
          <a:off x="1571896" y="1321851"/>
          <a:ext cx="528121" cy="528121"/>
        </a:xfrm>
        <a:prstGeom prst="ellipse">
          <a:avLst/>
        </a:prstGeom>
        <a:blipFill rotWithShape="1"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4C3D58-8BE3-1A4F-98C3-B79089124970}">
      <dsp:nvSpPr>
        <dsp:cNvPr id="0" name=""/>
        <dsp:cNvSpPr/>
      </dsp:nvSpPr>
      <dsp:spPr>
        <a:xfrm rot="10800000">
          <a:off x="1835957" y="1982003"/>
          <a:ext cx="6764845" cy="528121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887" tIns="64770" rIns="120904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X" sz="1700" kern="1200" dirty="0"/>
            <a:t>Analyzed songs by valence, energy and danceability </a:t>
          </a:r>
        </a:p>
      </dsp:txBody>
      <dsp:txXfrm rot="10800000">
        <a:off x="1967987" y="1982003"/>
        <a:ext cx="6632815" cy="528121"/>
      </dsp:txXfrm>
    </dsp:sp>
    <dsp:sp modelId="{4BE184B7-01A3-1940-A5B8-06B353963D6E}">
      <dsp:nvSpPr>
        <dsp:cNvPr id="0" name=""/>
        <dsp:cNvSpPr/>
      </dsp:nvSpPr>
      <dsp:spPr>
        <a:xfrm>
          <a:off x="1571896" y="1982003"/>
          <a:ext cx="528121" cy="528121"/>
        </a:xfrm>
        <a:prstGeom prst="ellipse">
          <a:avLst/>
        </a:prstGeom>
        <a:blipFill rotWithShape="1"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BE7BAC-2CD6-B64E-8428-6850ECFD5CAF}">
      <dsp:nvSpPr>
        <dsp:cNvPr id="0" name=""/>
        <dsp:cNvSpPr/>
      </dsp:nvSpPr>
      <dsp:spPr>
        <a:xfrm rot="10800000">
          <a:off x="1835957" y="2642155"/>
          <a:ext cx="6764845" cy="528121"/>
        </a:xfrm>
        <a:prstGeom prst="homePlate">
          <a:avLst/>
        </a:prstGeom>
        <a:solidFill>
          <a:schemeClr val="accent5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887" tIns="64770" rIns="120904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X" sz="1700" kern="1200" dirty="0"/>
            <a:t>Relate the above characteristics with the lattitude of the country</a:t>
          </a:r>
        </a:p>
      </dsp:txBody>
      <dsp:txXfrm rot="10800000">
        <a:off x="1967987" y="2642155"/>
        <a:ext cx="6632815" cy="528121"/>
      </dsp:txXfrm>
    </dsp:sp>
    <dsp:sp modelId="{5237C7E7-381D-874B-B8D9-88C2C736D08B}">
      <dsp:nvSpPr>
        <dsp:cNvPr id="0" name=""/>
        <dsp:cNvSpPr/>
      </dsp:nvSpPr>
      <dsp:spPr>
        <a:xfrm>
          <a:off x="1571896" y="2642155"/>
          <a:ext cx="528121" cy="528121"/>
        </a:xfrm>
        <a:prstGeom prst="ellipse">
          <a:avLst/>
        </a:prstGeom>
        <a:blipFill rotWithShape="1"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DD5F2A-E7A1-40EB-8F64-403E396EEAC6}">
      <dsp:nvSpPr>
        <dsp:cNvPr id="0" name=""/>
        <dsp:cNvSpPr/>
      </dsp:nvSpPr>
      <dsp:spPr>
        <a:xfrm>
          <a:off x="597745" y="638534"/>
          <a:ext cx="932156" cy="9209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000" b="-1000"/>
          </a:stretch>
        </a:blipFill>
        <a:ln w="12700" cap="flat" cmpd="sng" algn="ctr">
          <a:noFill/>
          <a:prstDash val="solid"/>
          <a:miter lim="800000"/>
        </a:ln>
        <a:effectLst>
          <a:outerShdw blurRad="50800" dist="50800" dir="5400000" algn="ctr" rotWithShape="0">
            <a:schemeClr val="tx1">
              <a:lumMod val="95000"/>
            </a:scheme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41D1B5-40BD-4EB4-83D0-55ED579F8E04}">
      <dsp:nvSpPr>
        <dsp:cNvPr id="0" name=""/>
        <dsp:cNvSpPr/>
      </dsp:nvSpPr>
      <dsp:spPr>
        <a:xfrm>
          <a:off x="3844" y="1779596"/>
          <a:ext cx="2119958" cy="3179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1" u="sng" kern="1200"/>
            <a:t>Valence</a:t>
          </a:r>
          <a:endParaRPr lang="en-US" sz="2000" kern="1200"/>
        </a:p>
      </dsp:txBody>
      <dsp:txXfrm>
        <a:off x="3844" y="1779596"/>
        <a:ext cx="2119958" cy="317993"/>
      </dsp:txXfrm>
    </dsp:sp>
    <dsp:sp modelId="{7E7CAC83-BDF3-488A-B4F0-68C14C387D93}">
      <dsp:nvSpPr>
        <dsp:cNvPr id="0" name=""/>
        <dsp:cNvSpPr/>
      </dsp:nvSpPr>
      <dsp:spPr>
        <a:xfrm>
          <a:off x="3844" y="2134519"/>
          <a:ext cx="2119958" cy="109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 measure from 0.0 to 1.0 describing the musical positiveness conveyed by a track. Tracks with high valence sound more positive while tracks with low valence sound more negative.</a:t>
          </a:r>
        </a:p>
      </dsp:txBody>
      <dsp:txXfrm>
        <a:off x="3844" y="2134519"/>
        <a:ext cx="2119958" cy="1099920"/>
      </dsp:txXfrm>
    </dsp:sp>
    <dsp:sp modelId="{B2CBAE89-4781-4E7C-AAA9-78DDEC6C27A5}">
      <dsp:nvSpPr>
        <dsp:cNvPr id="0" name=""/>
        <dsp:cNvSpPr/>
      </dsp:nvSpPr>
      <dsp:spPr>
        <a:xfrm>
          <a:off x="3088697" y="638534"/>
          <a:ext cx="932156" cy="9209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000" b="-1000"/>
          </a:stretch>
        </a:blipFill>
        <a:ln w="12700" cap="flat" cmpd="sng" algn="ctr">
          <a:noFill/>
          <a:prstDash val="solid"/>
          <a:miter lim="800000"/>
        </a:ln>
        <a:effectLst>
          <a:outerShdw blurRad="50800" dist="50800" dir="5400000" algn="ctr" rotWithShape="0">
            <a:schemeClr val="tx1">
              <a:lumMod val="95000"/>
            </a:scheme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CDF24A-EF02-4132-9072-E0CCA571D2D7}">
      <dsp:nvSpPr>
        <dsp:cNvPr id="0" name=""/>
        <dsp:cNvSpPr/>
      </dsp:nvSpPr>
      <dsp:spPr>
        <a:xfrm>
          <a:off x="2494796" y="1779596"/>
          <a:ext cx="2119958" cy="3179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1" u="sng" kern="1200"/>
            <a:t>Energy</a:t>
          </a:r>
          <a:endParaRPr lang="en-US" sz="2000" kern="1200"/>
        </a:p>
      </dsp:txBody>
      <dsp:txXfrm>
        <a:off x="2494796" y="1779596"/>
        <a:ext cx="2119958" cy="317993"/>
      </dsp:txXfrm>
    </dsp:sp>
    <dsp:sp modelId="{D6FF93CD-6729-4ECA-AE00-DA91903E0136}">
      <dsp:nvSpPr>
        <dsp:cNvPr id="0" name=""/>
        <dsp:cNvSpPr/>
      </dsp:nvSpPr>
      <dsp:spPr>
        <a:xfrm>
          <a:off x="2494796" y="2134519"/>
          <a:ext cx="2119958" cy="109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Is a measure from 0.0 to 1.0 and represents a perceptual measure of intensity and activity. Typically, energetic tracks feel fast, loud, and noisy. </a:t>
          </a:r>
        </a:p>
      </dsp:txBody>
      <dsp:txXfrm>
        <a:off x="2494796" y="2134519"/>
        <a:ext cx="2119958" cy="1099920"/>
      </dsp:txXfrm>
    </dsp:sp>
    <dsp:sp modelId="{5B411F47-F81F-49F9-9EC5-ED0F917B9C80}">
      <dsp:nvSpPr>
        <dsp:cNvPr id="0" name=""/>
        <dsp:cNvSpPr/>
      </dsp:nvSpPr>
      <dsp:spPr>
        <a:xfrm>
          <a:off x="5579649" y="622091"/>
          <a:ext cx="932156" cy="920959"/>
        </a:xfrm>
        <a:prstGeom prst="rect">
          <a:avLst/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tile tx="0" ty="0" sx="100000" sy="100000" flip="none" algn="tl"/>
        </a:blipFill>
        <a:ln w="12700" cap="flat" cmpd="sng" algn="ctr">
          <a:noFill/>
          <a:prstDash val="solid"/>
          <a:miter lim="800000"/>
        </a:ln>
        <a:effectLst>
          <a:outerShdw blurRad="50800" dist="50800" dir="5400000" algn="ctr" rotWithShape="0">
            <a:schemeClr val="tx1">
              <a:lumMod val="95000"/>
            </a:scheme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4CA30A-CDC1-40E7-89A3-14DE1BF4A36A}">
      <dsp:nvSpPr>
        <dsp:cNvPr id="0" name=""/>
        <dsp:cNvSpPr/>
      </dsp:nvSpPr>
      <dsp:spPr>
        <a:xfrm>
          <a:off x="4985748" y="1779596"/>
          <a:ext cx="2119958" cy="3179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1" u="sng" kern="1200"/>
            <a:t>Danceability</a:t>
          </a:r>
          <a:endParaRPr lang="en-US" sz="2000" kern="1200"/>
        </a:p>
      </dsp:txBody>
      <dsp:txXfrm>
        <a:off x="4985748" y="1779596"/>
        <a:ext cx="2119958" cy="317993"/>
      </dsp:txXfrm>
    </dsp:sp>
    <dsp:sp modelId="{BAF171EC-6B9C-4811-A1A8-289C90214949}">
      <dsp:nvSpPr>
        <dsp:cNvPr id="0" name=""/>
        <dsp:cNvSpPr/>
      </dsp:nvSpPr>
      <dsp:spPr>
        <a:xfrm>
          <a:off x="4985748" y="2134519"/>
          <a:ext cx="2119958" cy="109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Describes how suitable a track is for dancing based on a combination of musical elements. A value of 0.0 is least danceable and 1.0 is most danceable. </a:t>
          </a:r>
        </a:p>
      </dsp:txBody>
      <dsp:txXfrm>
        <a:off x="4985748" y="2134519"/>
        <a:ext cx="2119958" cy="1099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02T06:12:18.389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0 0 8027,'0'0'0</inkml:trace>
</inkml:ink>
</file>

<file path=ppt/media/hdphoto1.wdp>
</file>

<file path=ppt/media/hdphoto2.wdp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tif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E1A9A2-AEEB-BA41-A3BA-5DF72E283F03}" type="datetimeFigureOut">
              <a:rPr lang="en-MX" smtClean="0"/>
              <a:t>02/11/20</a:t>
            </a:fld>
            <a:endParaRPr lang="en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4EA779-8F09-D647-84FF-B8F27A48D44E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3874837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Monday, November 2,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214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39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22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Monday, November 2,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25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34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500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31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93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125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363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459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Monday, November 2,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3530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customXml" Target="../ink/ink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12" Type="http://schemas.microsoft.com/office/2007/relationships/hdphoto" Target="../media/hdphoto2.wdp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14.png"/><Relationship Id="rId5" Type="http://schemas.openxmlformats.org/officeDocument/2006/relationships/diagramLayout" Target="../diagrams/layout1.xml"/><Relationship Id="rId10" Type="http://schemas.microsoft.com/office/2007/relationships/hdphoto" Target="../media/hdphoto1.wdp"/><Relationship Id="rId4" Type="http://schemas.openxmlformats.org/officeDocument/2006/relationships/diagramData" Target="../diagrams/data1.xml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customXml" Target="../ink/ink2.xml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2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3E760B8C-89FC-4C84-BDDB-42EAB2395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fountain in the middle of a city at night&#10;&#10;Description automatically generated">
            <a:extLst>
              <a:ext uri="{FF2B5EF4-FFF2-40B4-BE49-F238E27FC236}">
                <a16:creationId xmlns:a16="http://schemas.microsoft.com/office/drawing/2014/main" id="{72AAA0D2-1587-41F7-BEF2-D4E579C00D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</p:pic>
      <p:sp useBgFill="1">
        <p:nvSpPr>
          <p:cNvPr id="109" name="Freeform: Shape 108">
            <a:extLst>
              <a:ext uri="{FF2B5EF4-FFF2-40B4-BE49-F238E27FC236}">
                <a16:creationId xmlns:a16="http://schemas.microsoft.com/office/drawing/2014/main" id="{26D9977B-0E49-40A1-B999-9C80377FC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100407" cy="6858000"/>
          </a:xfrm>
          <a:custGeom>
            <a:avLst/>
            <a:gdLst>
              <a:gd name="connsiteX0" fmla="*/ 1478232 w 7100407"/>
              <a:gd name="connsiteY0" fmla="*/ 0 h 6858000"/>
              <a:gd name="connsiteX1" fmla="*/ 5123701 w 7100407"/>
              <a:gd name="connsiteY1" fmla="*/ 0 h 6858000"/>
              <a:gd name="connsiteX2" fmla="*/ 5336836 w 7100407"/>
              <a:gd name="connsiteY2" fmla="*/ 117758 h 6858000"/>
              <a:gd name="connsiteX3" fmla="*/ 5569892 w 7100407"/>
              <a:gd name="connsiteY3" fmla="*/ 265913 h 6858000"/>
              <a:gd name="connsiteX4" fmla="*/ 6748214 w 7100407"/>
              <a:gd name="connsiteY4" fmla="*/ 1870260 h 6858000"/>
              <a:gd name="connsiteX5" fmla="*/ 7044312 w 7100407"/>
              <a:gd name="connsiteY5" fmla="*/ 3583629 h 6858000"/>
              <a:gd name="connsiteX6" fmla="*/ 5784507 w 7100407"/>
              <a:gd name="connsiteY6" fmla="*/ 6102159 h 6858000"/>
              <a:gd name="connsiteX7" fmla="*/ 4543102 w 7100407"/>
              <a:gd name="connsiteY7" fmla="*/ 6794309 h 6858000"/>
              <a:gd name="connsiteX8" fmla="*/ 4294648 w 7100407"/>
              <a:gd name="connsiteY8" fmla="*/ 6858000 h 6858000"/>
              <a:gd name="connsiteX9" fmla="*/ 2401901 w 7100407"/>
              <a:gd name="connsiteY9" fmla="*/ 6858000 h 6858000"/>
              <a:gd name="connsiteX10" fmla="*/ 2199908 w 7100407"/>
              <a:gd name="connsiteY10" fmla="*/ 6808527 h 6858000"/>
              <a:gd name="connsiteX11" fmla="*/ 1561496 w 7100407"/>
              <a:gd name="connsiteY11" fmla="*/ 6516913 h 6858000"/>
              <a:gd name="connsiteX12" fmla="*/ 508318 w 7100407"/>
              <a:gd name="connsiteY12" fmla="*/ 5721038 h 6858000"/>
              <a:gd name="connsiteX13" fmla="*/ 43792 w 7100407"/>
              <a:gd name="connsiteY13" fmla="*/ 5068808 h 6858000"/>
              <a:gd name="connsiteX14" fmla="*/ 0 w 7100407"/>
              <a:gd name="connsiteY14" fmla="*/ 4992019 h 6858000"/>
              <a:gd name="connsiteX15" fmla="*/ 0 w 7100407"/>
              <a:gd name="connsiteY15" fmla="*/ 1586010 h 6858000"/>
              <a:gd name="connsiteX16" fmla="*/ 3658 w 7100407"/>
              <a:gd name="connsiteY16" fmla="*/ 1575960 h 6858000"/>
              <a:gd name="connsiteX17" fmla="*/ 763224 w 7100407"/>
              <a:gd name="connsiteY17" fmla="*/ 435512 h 6858000"/>
              <a:gd name="connsiteX18" fmla="*/ 1376867 w 7100407"/>
              <a:gd name="connsiteY18" fmla="*/ 535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100407" h="6858000">
                <a:moveTo>
                  <a:pt x="1478232" y="0"/>
                </a:moveTo>
                <a:lnTo>
                  <a:pt x="5123701" y="0"/>
                </a:lnTo>
                <a:lnTo>
                  <a:pt x="5336836" y="117758"/>
                </a:lnTo>
                <a:cubicBezTo>
                  <a:pt x="5419064" y="166493"/>
                  <a:pt x="5496999" y="216088"/>
                  <a:pt x="5569892" y="265913"/>
                </a:cubicBezTo>
                <a:cubicBezTo>
                  <a:pt x="5738965" y="373824"/>
                  <a:pt x="6502212" y="1317394"/>
                  <a:pt x="6748214" y="1870260"/>
                </a:cubicBezTo>
                <a:cubicBezTo>
                  <a:pt x="6993681" y="2422592"/>
                  <a:pt x="7205013" y="2877517"/>
                  <a:pt x="7044312" y="3583629"/>
                </a:cubicBezTo>
                <a:cubicBezTo>
                  <a:pt x="6883604" y="4288680"/>
                  <a:pt x="6353534" y="5625104"/>
                  <a:pt x="5784507" y="6102159"/>
                </a:cubicBezTo>
                <a:cubicBezTo>
                  <a:pt x="5429525" y="6399659"/>
                  <a:pt x="5014472" y="6649034"/>
                  <a:pt x="4543102" y="6794309"/>
                </a:cubicBezTo>
                <a:lnTo>
                  <a:pt x="4294648" y="6858000"/>
                </a:lnTo>
                <a:lnTo>
                  <a:pt x="2401901" y="6858000"/>
                </a:lnTo>
                <a:lnTo>
                  <a:pt x="2199908" y="6808527"/>
                </a:lnTo>
                <a:cubicBezTo>
                  <a:pt x="1966062" y="6739921"/>
                  <a:pt x="1757315" y="6643529"/>
                  <a:pt x="1561496" y="6516913"/>
                </a:cubicBezTo>
                <a:cubicBezTo>
                  <a:pt x="1210791" y="6251624"/>
                  <a:pt x="784153" y="6061198"/>
                  <a:pt x="508318" y="5721038"/>
                </a:cubicBezTo>
                <a:cubicBezTo>
                  <a:pt x="370401" y="5550958"/>
                  <a:pt x="199309" y="5325558"/>
                  <a:pt x="43792" y="5068808"/>
                </a:cubicBezTo>
                <a:lnTo>
                  <a:pt x="0" y="4992019"/>
                </a:lnTo>
                <a:lnTo>
                  <a:pt x="0" y="1586010"/>
                </a:lnTo>
                <a:lnTo>
                  <a:pt x="3658" y="1575960"/>
                </a:lnTo>
                <a:cubicBezTo>
                  <a:pt x="175346" y="1155399"/>
                  <a:pt x="427427" y="771309"/>
                  <a:pt x="763224" y="435512"/>
                </a:cubicBezTo>
                <a:cubicBezTo>
                  <a:pt x="809294" y="389442"/>
                  <a:pt x="1049752" y="231096"/>
                  <a:pt x="1376867" y="53544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4DC72D-9D85-0147-953F-70268800E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8576" y="2006608"/>
            <a:ext cx="5015638" cy="207501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MX" sz="4300" spc="600" dirty="0"/>
              <a:t>EPSILON PRODUCTIONS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6395BC-4A89-B74A-A53E-2CDFA73A0E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576" y="4387619"/>
            <a:ext cx="5015638" cy="798752"/>
          </a:xfrm>
        </p:spPr>
        <p:txBody>
          <a:bodyPr anchor="ctr">
            <a:normAutofit/>
          </a:bodyPr>
          <a:lstStyle/>
          <a:p>
            <a:r>
              <a:rPr lang="en-MX" dirty="0"/>
              <a:t>Music Analysis </a:t>
            </a:r>
          </a:p>
        </p:txBody>
      </p:sp>
    </p:spTree>
    <p:extLst>
      <p:ext uri="{BB962C8B-B14F-4D97-AF65-F5344CB8AC3E}">
        <p14:creationId xmlns:p14="http://schemas.microsoft.com/office/powerpoint/2010/main" val="3799340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2948"/>
            <a:ext cx="10728322" cy="760421"/>
          </a:xfrm>
        </p:spPr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Country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DE9DB-2F9B-8349-87F1-C01E8CE1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7" y="1354207"/>
            <a:ext cx="10728325" cy="534473"/>
          </a:xfrm>
        </p:spPr>
        <p:txBody>
          <a:bodyPr anchor="t">
            <a:normAutofit lnSpcReduction="10000"/>
          </a:bodyPr>
          <a:lstStyle/>
          <a:p>
            <a:pPr algn="ctr">
              <a:lnSpc>
                <a:spcPct val="150000"/>
              </a:lnSpc>
            </a:pPr>
            <a:r>
              <a:rPr lang="es-ES" sz="2400" dirty="0">
                <a:solidFill>
                  <a:schemeClr val="accent6">
                    <a:alpha val="58000"/>
                  </a:schemeClr>
                </a:solidFill>
              </a:rPr>
              <a:t>Danceability</a:t>
            </a:r>
            <a:endParaRPr lang="en-US" sz="2400" dirty="0"/>
          </a:p>
          <a:p>
            <a:pPr lvl="2"/>
            <a:endParaRPr lang="en-MX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729162-336B-E948-9554-A2C1B7298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9206" y="1888680"/>
            <a:ext cx="8635139" cy="453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96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Popularity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FDF5C6-1B5B-654A-88FF-6CB48990FF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922" y="1747364"/>
            <a:ext cx="3778904" cy="565796"/>
          </a:xfrm>
        </p:spPr>
        <p:txBody>
          <a:bodyPr/>
          <a:lstStyle/>
          <a:p>
            <a:pPr algn="ctr"/>
            <a:r>
              <a:rPr lang="en-MX" dirty="0"/>
              <a:t>Valence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00E6D2-914D-6848-9966-D0210B0EE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42922" y="2448266"/>
            <a:ext cx="3778905" cy="3234575"/>
          </a:xfrm>
        </p:spPr>
        <p:txBody>
          <a:bodyPr/>
          <a:lstStyle/>
          <a:p>
            <a:pPr algn="ctr"/>
            <a:endParaRPr lang="en-MX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633A40-8A4E-C94A-9591-C809479899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89796" y="1747364"/>
            <a:ext cx="3778904" cy="565796"/>
          </a:xfrm>
        </p:spPr>
        <p:txBody>
          <a:bodyPr/>
          <a:lstStyle/>
          <a:p>
            <a:pPr algn="ctr"/>
            <a:r>
              <a:rPr lang="en-MX" dirty="0"/>
              <a:t>energy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02B6416-ABFD-BA4C-A751-F5E81FACA9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89796" y="2448266"/>
            <a:ext cx="3778904" cy="3234575"/>
          </a:xfrm>
        </p:spPr>
        <p:txBody>
          <a:bodyPr/>
          <a:lstStyle/>
          <a:p>
            <a:endParaRPr lang="en-MX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7690263" y="5381523"/>
              <a:ext cx="45719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24346" y="5366043"/>
                <a:ext cx="3931834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0DD3525-F6A3-2D45-BF9B-695F83758D2E}"/>
              </a:ext>
            </a:extLst>
          </p:cNvPr>
          <p:cNvSpPr txBox="1">
            <a:spLocks/>
          </p:cNvSpPr>
          <p:nvPr/>
        </p:nvSpPr>
        <p:spPr>
          <a:xfrm>
            <a:off x="8577083" y="1747364"/>
            <a:ext cx="3248124" cy="565796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b="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000" b="1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800" b="1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b="1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b="1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MX" dirty="0"/>
              <a:t>Danceability</a:t>
            </a:r>
          </a:p>
        </p:txBody>
      </p:sp>
    </p:spTree>
    <p:extLst>
      <p:ext uri="{BB962C8B-B14F-4D97-AF65-F5344CB8AC3E}">
        <p14:creationId xmlns:p14="http://schemas.microsoft.com/office/powerpoint/2010/main" val="1273788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2948"/>
            <a:ext cx="10728322" cy="760421"/>
          </a:xfrm>
        </p:spPr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Consumption VS Production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12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74C8C02-B85C-044E-AFF3-E6B2A3997C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159776" y="2096991"/>
            <a:ext cx="6027044" cy="356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488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Latitude - Valence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EC6FD-5BF7-0644-B59A-D4B4A2BAF1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algn="ctr"/>
            <a:r>
              <a:rPr lang="en-MX" dirty="0"/>
              <a:t>North hemisphere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7383250-66CA-534B-AD83-2550C606CE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3286" y="2541588"/>
            <a:ext cx="4778677" cy="323532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8ADF91-FA31-CB40-BF08-D0F2D6843F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ctr"/>
          <a:lstStyle/>
          <a:p>
            <a:pPr algn="ctr"/>
            <a:r>
              <a:rPr lang="en-MX" dirty="0"/>
              <a:t>South hemisphere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F92F2AC-19F7-104E-A359-B8054036132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570511" y="2541588"/>
            <a:ext cx="4778677" cy="3235325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13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5257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Latitude - Energy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EC6FD-5BF7-0644-B59A-D4B4A2BAF1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algn="ctr"/>
            <a:r>
              <a:rPr lang="en-MX" dirty="0"/>
              <a:t>North hemisphere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8ADF91-FA31-CB40-BF08-D0F2D6843F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ctr"/>
          <a:lstStyle/>
          <a:p>
            <a:pPr algn="ctr"/>
            <a:r>
              <a:rPr lang="en-MX" dirty="0"/>
              <a:t>South hemisphere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96D473D-BD37-F446-8D20-0282D80FDA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833286" y="2541588"/>
            <a:ext cx="4778677" cy="3235325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70E21F0-9030-2946-9EE5-7560A3A1452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6570511" y="2541588"/>
            <a:ext cx="4778677" cy="323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340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Latitude - Danceability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EC6FD-5BF7-0644-B59A-D4B4A2BAF1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algn="ctr"/>
            <a:r>
              <a:rPr lang="en-MX" dirty="0"/>
              <a:t>North hemisphere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8ADF91-FA31-CB40-BF08-D0F2D6843F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ctr"/>
          <a:lstStyle/>
          <a:p>
            <a:pPr algn="ctr"/>
            <a:r>
              <a:rPr lang="en-MX" dirty="0"/>
              <a:t>South hemisphere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15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610E367-5370-FD4B-B023-A75192FD2F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833286" y="2541588"/>
            <a:ext cx="4778677" cy="3235325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FFB5722-0F9A-774F-BAD5-709EE262AF5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6570511" y="2541588"/>
            <a:ext cx="4778677" cy="323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89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Map – Valence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1ED7AFA-CC6D-CF44-B4A8-4BEE3E792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4263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5D1035C-3BF0-4FE0-B3A3-1062F8600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en-MX" sz="3600" b="1" dirty="0"/>
              <a:t>Conclusions</a:t>
            </a:r>
            <a:endParaRPr lang="en-MX" b="1" dirty="0"/>
          </a:p>
        </p:txBody>
      </p:sp>
      <p:pic>
        <p:nvPicPr>
          <p:cNvPr id="7" name="Picture 6" descr="A fountain in the middle of a city at night&#10;&#10;Description automatically generated">
            <a:extLst>
              <a:ext uri="{FF2B5EF4-FFF2-40B4-BE49-F238E27FC236}">
                <a16:creationId xmlns:a16="http://schemas.microsoft.com/office/drawing/2014/main" id="{CE18F5D6-0872-4549-8AD8-54559CDD8F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32" r="16049" b="-1"/>
          <a:stretch/>
        </p:blipFill>
        <p:spPr>
          <a:xfrm>
            <a:off x="7848600" y="10"/>
            <a:ext cx="4343402" cy="6857990"/>
          </a:xfrm>
          <a:custGeom>
            <a:avLst/>
            <a:gdLst/>
            <a:ahLst/>
            <a:cxnLst/>
            <a:rect l="l" t="t" r="r" b="b"/>
            <a:pathLst>
              <a:path w="5662937" h="6858000">
                <a:moveTo>
                  <a:pt x="598332" y="0"/>
                </a:moveTo>
                <a:lnTo>
                  <a:pt x="5662937" y="0"/>
                </a:lnTo>
                <a:lnTo>
                  <a:pt x="5662937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6" y="5515036"/>
                  <a:pt x="1066079" y="5030470"/>
                  <a:pt x="1217562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79" y="1021447"/>
                  <a:pt x="773055" y="279455"/>
                </a:cubicBezTo>
                <a:close/>
              </a:path>
            </a:pathLst>
          </a:custGeom>
          <a:solidFill>
            <a:schemeClr val="bg1"/>
          </a:solidFill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621B6DD-29C1-4FEA-923F-71EA1347694C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>
              <a:solidFill>
                <a:srgbClr val="FFFFFF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8ACCA3-3993-D142-99E2-932869BC8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600" y="1828800"/>
            <a:ext cx="7928699" cy="4622800"/>
          </a:xfrm>
        </p:spPr>
        <p:txBody>
          <a:bodyPr/>
          <a:lstStyle/>
          <a:p>
            <a:r>
              <a:rPr lang="en-MX" dirty="0"/>
              <a:t>Events through history have an influence on music type people listens</a:t>
            </a:r>
          </a:p>
          <a:p>
            <a:r>
              <a:rPr lang="en-MX" dirty="0"/>
              <a:t> Genre does not determine the valence, nor  the energy or danceability values.</a:t>
            </a:r>
          </a:p>
          <a:p>
            <a:r>
              <a:rPr lang="en-MX" dirty="0"/>
              <a:t>We observed that each country have different values for valence, energy and danceability for their popular songs.</a:t>
            </a:r>
          </a:p>
          <a:p>
            <a:r>
              <a:rPr lang="en-MX" dirty="0"/>
              <a:t>Consumed music does not have the same attributes as the Produced one, matching these values will result on the success of the launched songs.</a:t>
            </a:r>
          </a:p>
          <a:p>
            <a:endParaRPr lang="en-MX" dirty="0"/>
          </a:p>
          <a:p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1871561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2948"/>
            <a:ext cx="10728322" cy="760421"/>
          </a:xfrm>
        </p:spPr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About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DE9DB-2F9B-8349-87F1-C01E8CE1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7" y="1354207"/>
            <a:ext cx="10728325" cy="4792002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accent6">
                    <a:alpha val="58000"/>
                  </a:schemeClr>
                </a:solidFill>
              </a:rPr>
              <a:t>Epsilon Productions is a global music company that is planning to record and launch new singles next year.</a:t>
            </a:r>
          </a:p>
          <a:p>
            <a:pPr>
              <a:lnSpc>
                <a:spcPct val="150000"/>
              </a:lnSpc>
            </a:pPr>
            <a:r>
              <a:rPr lang="en-MX" sz="1800" dirty="0">
                <a:solidFill>
                  <a:schemeClr val="accent6">
                    <a:alpha val="58000"/>
                  </a:schemeClr>
                </a:solidFill>
              </a:rPr>
              <a:t>To ensure the success of our artists we did the following market analysis of the listened and produced music in the countries where we have presence.</a:t>
            </a:r>
            <a:endParaRPr lang="en-US" sz="1800" dirty="0"/>
          </a:p>
          <a:p>
            <a:pPr lvl="2"/>
            <a:endParaRPr lang="en-MX" sz="1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36" name="Diagram 35">
            <a:extLst>
              <a:ext uri="{FF2B5EF4-FFF2-40B4-BE49-F238E27FC236}">
                <a16:creationId xmlns:a16="http://schemas.microsoft.com/office/drawing/2014/main" id="{2EACE447-18CE-5E48-95AF-81400187EB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8097726"/>
              </p:ext>
            </p:extLst>
          </p:nvPr>
        </p:nvGraphicFramePr>
        <p:xfrm>
          <a:off x="1009650" y="3330279"/>
          <a:ext cx="10172700" cy="3171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28" name="Picture 4" descr="Spotify, Iconos De Equipo, La Música imagen png - imagen transparente  descarga gratuita">
            <a:extLst>
              <a:ext uri="{FF2B5EF4-FFF2-40B4-BE49-F238E27FC236}">
                <a16:creationId xmlns:a16="http://schemas.microsoft.com/office/drawing/2014/main" id="{DBB3A8EF-D660-9441-A6AF-759680B7B1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667" b="99833" l="10000" r="90000">
                        <a14:foregroundMark x1="28556" y1="21167" x2="56000" y2="17333"/>
                        <a14:foregroundMark x1="56000" y1="17333" x2="64778" y2="18500"/>
                        <a14:foregroundMark x1="41000" y1="5333" x2="45778" y2="2833"/>
                        <a14:foregroundMark x1="45778" y1="2833" x2="50889" y2="2667"/>
                        <a14:foregroundMark x1="50889" y1="2667" x2="57889" y2="3167"/>
                        <a14:foregroundMark x1="36889" y1="91667" x2="49111" y2="94000"/>
                        <a14:foregroundMark x1="49111" y1="94000" x2="56667" y2="91500"/>
                        <a14:foregroundMark x1="54667" y1="99333" x2="47778" y2="99833"/>
                        <a14:foregroundMark x1="47778" y1="99833" x2="48000" y2="97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7342" y="3330279"/>
            <a:ext cx="784422" cy="522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TS BILLBOARD, BTS, png | PNGEgg">
            <a:extLst>
              <a:ext uri="{FF2B5EF4-FFF2-40B4-BE49-F238E27FC236}">
                <a16:creationId xmlns:a16="http://schemas.microsoft.com/office/drawing/2014/main" id="{B9173C75-B749-1247-A678-F124F9525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667" b="97667" l="10000" r="90000">
                        <a14:foregroundMark x1="26667" y1="68833" x2="28556" y2="15833"/>
                        <a14:foregroundMark x1="28556" y1="15833" x2="31222" y2="9500"/>
                        <a14:foregroundMark x1="31222" y1="9500" x2="41222" y2="10667"/>
                        <a14:foregroundMark x1="48222" y1="11833" x2="58889" y2="17500"/>
                        <a14:foregroundMark x1="58889" y1="17500" x2="77111" y2="38667"/>
                        <a14:foregroundMark x1="77111" y1="38667" x2="79667" y2="46167"/>
                        <a14:foregroundMark x1="79667" y1="46167" x2="77333" y2="61833"/>
                        <a14:foregroundMark x1="77333" y1="61833" x2="68222" y2="80167"/>
                        <a14:foregroundMark x1="68222" y1="80167" x2="64000" y2="83500"/>
                        <a14:foregroundMark x1="64000" y1="83500" x2="51556" y2="84500"/>
                        <a14:foregroundMark x1="51556" y1="84500" x2="47333" y2="90667"/>
                        <a14:foregroundMark x1="47333" y1="90667" x2="36778" y2="84167"/>
                        <a14:foregroundMark x1="36778" y1="84167" x2="26778" y2="72000"/>
                        <a14:foregroundMark x1="23111" y1="73333" x2="26556" y2="16833"/>
                        <a14:foregroundMark x1="26556" y1="16833" x2="26778" y2="17000"/>
                        <a14:foregroundMark x1="38889" y1="7833" x2="57889" y2="10000"/>
                        <a14:foregroundMark x1="57889" y1="10000" x2="70000" y2="20667"/>
                        <a14:foregroundMark x1="70000" y1="20667" x2="72667" y2="27000"/>
                        <a14:foregroundMark x1="72667" y1="27000" x2="72000" y2="29000"/>
                        <a14:foregroundMark x1="42889" y1="3500" x2="48667" y2="3500"/>
                        <a14:foregroundMark x1="48667" y1="3500" x2="53333" y2="1667"/>
                        <a14:foregroundMark x1="53333" y1="1667" x2="55444" y2="2333"/>
                        <a14:foregroundMark x1="43111" y1="21333" x2="44333" y2="68667"/>
                        <a14:foregroundMark x1="44333" y1="68667" x2="46444" y2="75333"/>
                        <a14:foregroundMark x1="46444" y1="75333" x2="46667" y2="75333"/>
                        <a14:foregroundMark x1="36778" y1="92667" x2="41222" y2="97833"/>
                        <a14:foregroundMark x1="41222" y1="97833" x2="52444" y2="99333"/>
                        <a14:foregroundMark x1="52444" y1="99333" x2="57222" y2="97667"/>
                        <a14:foregroundMark x1="57222" y1="97667" x2="61000" y2="93833"/>
                        <a14:foregroundMark x1="45889" y1="49833" x2="49556" y2="41500"/>
                        <a14:foregroundMark x1="49556" y1="41500" x2="53889" y2="37167"/>
                        <a14:foregroundMark x1="53889" y1="37167" x2="59778" y2="38333"/>
                        <a14:foregroundMark x1="59778" y1="38333" x2="63889" y2="44500"/>
                        <a14:foregroundMark x1="63889" y1="44500" x2="63889" y2="60167"/>
                        <a14:foregroundMark x1="63889" y1="60167" x2="61333" y2="67833"/>
                        <a14:foregroundMark x1="61333" y1="67833" x2="55667" y2="71833"/>
                        <a14:foregroundMark x1="55667" y1="71833" x2="48667" y2="71333"/>
                        <a14:foregroundMark x1="48667" y1="71333" x2="46667" y2="70000"/>
                        <a14:foregroundMark x1="34333" y1="73000" x2="35222" y2="2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7037" y="3282042"/>
            <a:ext cx="948760" cy="619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0320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5D1035C-3BF0-4FE0-B3A3-1062F8600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en-MX" sz="3600" b="1" dirty="0"/>
              <a:t>Studied</a:t>
            </a:r>
            <a:r>
              <a:rPr lang="en-MX" b="1" dirty="0"/>
              <a:t> variables</a:t>
            </a:r>
          </a:p>
        </p:txBody>
      </p:sp>
      <p:pic>
        <p:nvPicPr>
          <p:cNvPr id="7" name="Picture 6" descr="A fountain in the middle of a city at night&#10;&#10;Description automatically generated">
            <a:extLst>
              <a:ext uri="{FF2B5EF4-FFF2-40B4-BE49-F238E27FC236}">
                <a16:creationId xmlns:a16="http://schemas.microsoft.com/office/drawing/2014/main" id="{CE18F5D6-0872-4549-8AD8-54559CDD8F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32" r="16049" b="-1"/>
          <a:stretch/>
        </p:blipFill>
        <p:spPr>
          <a:xfrm>
            <a:off x="7400925" y="10"/>
            <a:ext cx="4791077" cy="6857990"/>
          </a:xfrm>
          <a:custGeom>
            <a:avLst/>
            <a:gdLst/>
            <a:ahLst/>
            <a:cxnLst/>
            <a:rect l="l" t="t" r="r" b="b"/>
            <a:pathLst>
              <a:path w="5662937" h="6858000">
                <a:moveTo>
                  <a:pt x="598332" y="0"/>
                </a:moveTo>
                <a:lnTo>
                  <a:pt x="5662937" y="0"/>
                </a:lnTo>
                <a:lnTo>
                  <a:pt x="5662937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6" y="5515036"/>
                  <a:pt x="1066079" y="5030470"/>
                  <a:pt x="1217562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79" y="1021447"/>
                  <a:pt x="773055" y="279455"/>
                </a:cubicBezTo>
                <a:close/>
              </a:path>
            </a:pathLst>
          </a:custGeom>
          <a:solidFill>
            <a:schemeClr val="bg1"/>
          </a:solidFill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621B6DD-29C1-4FEA-923F-71EA1347694C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8553426A-9803-4208-B514-CAA8510077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0216564"/>
              </p:ext>
            </p:extLst>
          </p:nvPr>
        </p:nvGraphicFramePr>
        <p:xfrm>
          <a:off x="619986" y="1810778"/>
          <a:ext cx="7109552" cy="41031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927798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2948"/>
            <a:ext cx="10728322" cy="760421"/>
          </a:xfrm>
        </p:spPr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Time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DE9DB-2F9B-8349-87F1-C01E8CE1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7" y="1122627"/>
            <a:ext cx="10728325" cy="534473"/>
          </a:xfrm>
        </p:spPr>
        <p:txBody>
          <a:bodyPr anchor="t">
            <a:normAutofit lnSpcReduction="10000"/>
          </a:bodyPr>
          <a:lstStyle/>
          <a:p>
            <a:pPr algn="ctr">
              <a:lnSpc>
                <a:spcPct val="150000"/>
              </a:lnSpc>
            </a:pPr>
            <a:r>
              <a:rPr lang="es-ES" sz="2400" dirty="0" err="1">
                <a:solidFill>
                  <a:schemeClr val="accent6">
                    <a:alpha val="58000"/>
                  </a:schemeClr>
                </a:solidFill>
              </a:rPr>
              <a:t>Valence</a:t>
            </a:r>
            <a:r>
              <a:rPr lang="es-ES" sz="2400" dirty="0">
                <a:solidFill>
                  <a:schemeClr val="accent6">
                    <a:alpha val="58000"/>
                  </a:schemeClr>
                </a:solidFill>
              </a:rPr>
              <a:t> </a:t>
            </a:r>
            <a:endParaRPr lang="en-US" sz="2400" dirty="0"/>
          </a:p>
          <a:p>
            <a:pPr lvl="2"/>
            <a:endParaRPr lang="en-MX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EFD9EB-6D2B-4546-AAB5-C71C618A49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4600" y="1706370"/>
            <a:ext cx="9102799" cy="462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184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2948"/>
            <a:ext cx="10728322" cy="760421"/>
          </a:xfrm>
        </p:spPr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Time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DE9DB-2F9B-8349-87F1-C01E8CE1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7" y="1115546"/>
            <a:ext cx="10728325" cy="534473"/>
          </a:xfrm>
        </p:spPr>
        <p:txBody>
          <a:bodyPr anchor="t">
            <a:normAutofit lnSpcReduction="10000"/>
          </a:bodyPr>
          <a:lstStyle/>
          <a:p>
            <a:pPr algn="ctr">
              <a:lnSpc>
                <a:spcPct val="150000"/>
              </a:lnSpc>
            </a:pPr>
            <a:r>
              <a:rPr lang="es-ES" sz="2400" dirty="0" err="1">
                <a:solidFill>
                  <a:schemeClr val="accent6">
                    <a:alpha val="58000"/>
                  </a:schemeClr>
                </a:solidFill>
              </a:rPr>
              <a:t>Energy</a:t>
            </a:r>
            <a:r>
              <a:rPr lang="es-ES" sz="2400" dirty="0">
                <a:solidFill>
                  <a:schemeClr val="accent6">
                    <a:alpha val="58000"/>
                  </a:schemeClr>
                </a:solidFill>
              </a:rPr>
              <a:t> </a:t>
            </a:r>
            <a:endParaRPr lang="en-US" sz="2400" dirty="0"/>
          </a:p>
          <a:p>
            <a:pPr lvl="2"/>
            <a:endParaRPr lang="en-MX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35F317-DF24-2A48-B5EC-B6BA9DAAF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3851" y="1738374"/>
            <a:ext cx="9531458" cy="45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741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>
            <a:extLst>
              <a:ext uri="{FF2B5EF4-FFF2-40B4-BE49-F238E27FC236}">
                <a16:creationId xmlns:a16="http://schemas.microsoft.com/office/drawing/2014/main" id="{4E5A330D-B257-3C48-B0D0-B9D9C7606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64" y="1755272"/>
            <a:ext cx="9624446" cy="4649192"/>
          </a:xfrm>
          <a:custGeom>
            <a:avLst/>
            <a:gdLst/>
            <a:ahLst/>
            <a:cxnLst/>
            <a:rect l="l" t="t" r="r" b="b"/>
            <a:pathLst>
              <a:path w="5184163" h="3501162">
                <a:moveTo>
                  <a:pt x="0" y="0"/>
                </a:moveTo>
                <a:lnTo>
                  <a:pt x="5184163" y="0"/>
                </a:lnTo>
                <a:lnTo>
                  <a:pt x="5184163" y="3501162"/>
                </a:lnTo>
                <a:lnTo>
                  <a:pt x="0" y="3501162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2948"/>
            <a:ext cx="10728322" cy="760421"/>
          </a:xfrm>
        </p:spPr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Time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DE9DB-2F9B-8349-87F1-C01E8CE1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4" y="1087839"/>
            <a:ext cx="10728325" cy="554982"/>
          </a:xfrm>
        </p:spPr>
        <p:txBody>
          <a:bodyPr anchor="t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s-ES" sz="2400" dirty="0">
                <a:solidFill>
                  <a:schemeClr val="accent6">
                    <a:alpha val="58000"/>
                  </a:schemeClr>
                </a:solidFill>
              </a:rPr>
              <a:t>Danceability </a:t>
            </a:r>
            <a:endParaRPr lang="en-US" sz="2400" dirty="0"/>
          </a:p>
          <a:p>
            <a:pPr lvl="2"/>
            <a:endParaRPr lang="en-MX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707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2948"/>
            <a:ext cx="10728322" cy="760421"/>
          </a:xfrm>
        </p:spPr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Actual - 2020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DE9DB-2F9B-8349-87F1-C01E8CE1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7" y="1132590"/>
            <a:ext cx="10728325" cy="534473"/>
          </a:xfrm>
        </p:spPr>
        <p:txBody>
          <a:bodyPr anchor="t">
            <a:normAutofit lnSpcReduction="10000"/>
          </a:bodyPr>
          <a:lstStyle/>
          <a:p>
            <a:pPr algn="ctr">
              <a:lnSpc>
                <a:spcPct val="150000"/>
              </a:lnSpc>
            </a:pPr>
            <a:r>
              <a:rPr lang="es-ES" sz="2400" dirty="0" err="1">
                <a:solidFill>
                  <a:schemeClr val="accent6">
                    <a:alpha val="58000"/>
                  </a:schemeClr>
                </a:solidFill>
              </a:rPr>
              <a:t>Valence</a:t>
            </a:r>
            <a:endParaRPr lang="en-US" sz="2400" dirty="0"/>
          </a:p>
          <a:p>
            <a:pPr lvl="2"/>
            <a:endParaRPr lang="en-MX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A30DFE-16DA-B448-9F8D-0F349D8E6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4711" y="1890929"/>
            <a:ext cx="8598896" cy="444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655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2948"/>
            <a:ext cx="10728322" cy="760421"/>
          </a:xfrm>
        </p:spPr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Country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DE9DB-2F9B-8349-87F1-C01E8CE1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7" y="1044247"/>
            <a:ext cx="10728325" cy="534473"/>
          </a:xfrm>
        </p:spPr>
        <p:txBody>
          <a:bodyPr anchor="t">
            <a:normAutofit lnSpcReduction="10000"/>
          </a:bodyPr>
          <a:lstStyle/>
          <a:p>
            <a:pPr algn="ctr">
              <a:lnSpc>
                <a:spcPct val="150000"/>
              </a:lnSpc>
            </a:pPr>
            <a:r>
              <a:rPr lang="es-ES" sz="2400" dirty="0" err="1">
                <a:solidFill>
                  <a:schemeClr val="accent6">
                    <a:alpha val="58000"/>
                  </a:schemeClr>
                </a:solidFill>
              </a:rPr>
              <a:t>Valence</a:t>
            </a:r>
            <a:endParaRPr lang="en-US" sz="2400" dirty="0"/>
          </a:p>
          <a:p>
            <a:pPr lvl="2"/>
            <a:endParaRPr lang="en-MX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73753A-2479-BF41-B552-272DA9C372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1615" y="1733700"/>
            <a:ext cx="8586707" cy="466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798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570B0-93B8-D446-A138-C8F80C14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22948"/>
            <a:ext cx="10728322" cy="760421"/>
          </a:xfrm>
        </p:spPr>
        <p:txBody>
          <a:bodyPr>
            <a:normAutofit/>
          </a:bodyPr>
          <a:lstStyle/>
          <a:p>
            <a:r>
              <a:rPr lang="en-MX" sz="3600" b="1" dirty="0">
                <a:solidFill>
                  <a:schemeClr val="accent6"/>
                </a:solidFill>
              </a:rPr>
              <a:t>Country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DE9DB-2F9B-8349-87F1-C01E8CE1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7" y="1059744"/>
            <a:ext cx="10728325" cy="534473"/>
          </a:xfrm>
        </p:spPr>
        <p:txBody>
          <a:bodyPr anchor="t">
            <a:normAutofit lnSpcReduction="10000"/>
          </a:bodyPr>
          <a:lstStyle/>
          <a:p>
            <a:pPr algn="ctr">
              <a:lnSpc>
                <a:spcPct val="150000"/>
              </a:lnSpc>
            </a:pPr>
            <a:r>
              <a:rPr lang="es-ES" sz="2400" dirty="0" err="1">
                <a:solidFill>
                  <a:schemeClr val="accent6">
                    <a:alpha val="58000"/>
                  </a:schemeClr>
                </a:solidFill>
              </a:rPr>
              <a:t>Energy</a:t>
            </a:r>
            <a:endParaRPr lang="en-US" sz="2400" dirty="0"/>
          </a:p>
          <a:p>
            <a:pPr lvl="2"/>
            <a:endParaRPr lang="en-MX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14:cNvPr>
              <p14:cNvContentPartPr/>
              <p14:nvPr/>
            </p14:nvContentPartPr>
            <p14:xfrm>
              <a:off x="8167342" y="5474857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9037C00-427F-7046-BEDA-0105EEA396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1862" y="5459377"/>
                <a:ext cx="3096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F2C1C8-624E-CB4C-8CAC-1068B4E7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92A18E-79A0-1941-8320-FDCECFA8E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8073" y="1594217"/>
            <a:ext cx="8912171" cy="484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081961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Custom 1">
      <a:dk1>
        <a:srgbClr val="000000"/>
      </a:dk1>
      <a:lt1>
        <a:srgbClr val="FFFFFF"/>
      </a:lt1>
      <a:dk2>
        <a:srgbClr val="0B2827"/>
      </a:dk2>
      <a:lt2>
        <a:srgbClr val="DAE3E3"/>
      </a:lt2>
      <a:accent1>
        <a:srgbClr val="142336"/>
      </a:accent1>
      <a:accent2>
        <a:srgbClr val="7B604C"/>
      </a:accent2>
      <a:accent3>
        <a:srgbClr val="8FA3A3"/>
      </a:accent3>
      <a:accent4>
        <a:srgbClr val="CE7F01"/>
      </a:accent4>
      <a:accent5>
        <a:srgbClr val="223752"/>
      </a:accent5>
      <a:accent6>
        <a:srgbClr val="FBFFFE"/>
      </a:accent6>
      <a:hlink>
        <a:srgbClr val="8DC5E7"/>
      </a:hlink>
      <a:folHlink>
        <a:srgbClr val="AAC9DA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324</Words>
  <Application>Microsoft Macintosh PowerPoint</Application>
  <PresentationFormat>Widescreen</PresentationFormat>
  <Paragraphs>67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Avenir Next LT Pro</vt:lpstr>
      <vt:lpstr>Calibri</vt:lpstr>
      <vt:lpstr>Rockwell Nova Light</vt:lpstr>
      <vt:lpstr>The Hand Extrablack</vt:lpstr>
      <vt:lpstr>BlobVTI</vt:lpstr>
      <vt:lpstr>EPSILON PRODUCTIONS</vt:lpstr>
      <vt:lpstr>About us</vt:lpstr>
      <vt:lpstr>Studied variables</vt:lpstr>
      <vt:lpstr>Time analysis</vt:lpstr>
      <vt:lpstr>Time analysis</vt:lpstr>
      <vt:lpstr>Time analysis</vt:lpstr>
      <vt:lpstr>Actual - 2020</vt:lpstr>
      <vt:lpstr>Country analysis</vt:lpstr>
      <vt:lpstr>Country analysis</vt:lpstr>
      <vt:lpstr>Country analysis</vt:lpstr>
      <vt:lpstr>Popularity</vt:lpstr>
      <vt:lpstr>Consumption VS Production</vt:lpstr>
      <vt:lpstr>Latitude - Valence</vt:lpstr>
      <vt:lpstr>Latitude - Energy</vt:lpstr>
      <vt:lpstr>Latitude - Danceability</vt:lpstr>
      <vt:lpstr>Map – Valence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EPSILON PRODUCTIONS</dc:title>
  <dc:creator>BERENICE NARES ZAVALA</dc:creator>
  <cp:lastModifiedBy>BERENICE NARES ZAVALA</cp:lastModifiedBy>
  <cp:revision>18</cp:revision>
  <dcterms:created xsi:type="dcterms:W3CDTF">2020-11-02T07:40:36Z</dcterms:created>
  <dcterms:modified xsi:type="dcterms:W3CDTF">2020-11-03T04:41:04Z</dcterms:modified>
</cp:coreProperties>
</file>

<file path=docProps/thumbnail.jpeg>
</file>